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7" r:id="rId1"/>
  </p:sldMasterIdLst>
  <p:notesMasterIdLst>
    <p:notesMasterId r:id="rId52"/>
  </p:notesMasterIdLst>
  <p:sldIdLst>
    <p:sldId id="347" r:id="rId2"/>
    <p:sldId id="510" r:id="rId3"/>
    <p:sldId id="402" r:id="rId4"/>
    <p:sldId id="371" r:id="rId5"/>
    <p:sldId id="372" r:id="rId6"/>
    <p:sldId id="401" r:id="rId7"/>
    <p:sldId id="471" r:id="rId8"/>
    <p:sldId id="473" r:id="rId9"/>
    <p:sldId id="474" r:id="rId10"/>
    <p:sldId id="478" r:id="rId11"/>
    <p:sldId id="481" r:id="rId12"/>
    <p:sldId id="480" r:id="rId13"/>
    <p:sldId id="483" r:id="rId14"/>
    <p:sldId id="484" r:id="rId15"/>
    <p:sldId id="470" r:id="rId16"/>
    <p:sldId id="487" r:id="rId17"/>
    <p:sldId id="449" r:id="rId18"/>
    <p:sldId id="451" r:id="rId19"/>
    <p:sldId id="450" r:id="rId20"/>
    <p:sldId id="452" r:id="rId21"/>
    <p:sldId id="453" r:id="rId22"/>
    <p:sldId id="511" r:id="rId23"/>
    <p:sldId id="455" r:id="rId24"/>
    <p:sldId id="469" r:id="rId25"/>
    <p:sldId id="488" r:id="rId26"/>
    <p:sldId id="489" r:id="rId27"/>
    <p:sldId id="476" r:id="rId28"/>
    <p:sldId id="492" r:id="rId29"/>
    <p:sldId id="346" r:id="rId30"/>
    <p:sldId id="491" r:id="rId31"/>
    <p:sldId id="420" r:id="rId32"/>
    <p:sldId id="396" r:id="rId33"/>
    <p:sldId id="430" r:id="rId34"/>
    <p:sldId id="434" r:id="rId35"/>
    <p:sldId id="503" r:id="rId36"/>
    <p:sldId id="507" r:id="rId37"/>
    <p:sldId id="508" r:id="rId38"/>
    <p:sldId id="509" r:id="rId39"/>
    <p:sldId id="497" r:id="rId40"/>
    <p:sldId id="498" r:id="rId41"/>
    <p:sldId id="424" r:id="rId42"/>
    <p:sldId id="425" r:id="rId43"/>
    <p:sldId id="432" r:id="rId44"/>
    <p:sldId id="433" r:id="rId45"/>
    <p:sldId id="438" r:id="rId46"/>
    <p:sldId id="437" r:id="rId47"/>
    <p:sldId id="442" r:id="rId48"/>
    <p:sldId id="443" r:id="rId49"/>
    <p:sldId id="499" r:id="rId50"/>
    <p:sldId id="34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as, Chaim" initials="HC" lastIdx="5" clrIdx="0">
    <p:extLst>
      <p:ext uri="{19B8F6BF-5375-455C-9EA6-DF929625EA0E}">
        <p15:presenceInfo xmlns:p15="http://schemas.microsoft.com/office/powerpoint/2012/main" userId="Haas, Chaim" providerId="None"/>
      </p:ext>
    </p:extLst>
  </p:cmAuthor>
  <p:cmAuthor id="2" name="Stachecki, Tyler" initials="ST" lastIdx="4" clrIdx="1">
    <p:extLst>
      <p:ext uri="{19B8F6BF-5375-455C-9EA6-DF929625EA0E}">
        <p15:presenceInfo xmlns:p15="http://schemas.microsoft.com/office/powerpoint/2012/main" userId="S::tstachecki@bloomberg.com::961c852a-4fcd-48a5-ba89-1c8f694f4a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000"/>
    <a:srgbClr val="EA5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26" autoAdjust="0"/>
    <p:restoredTop sz="81205" autoAdjust="0"/>
  </p:normalViewPr>
  <p:slideViewPr>
    <p:cSldViewPr snapToGrid="0" snapToObjects="1">
      <p:cViewPr varScale="1">
        <p:scale>
          <a:sx n="117" d="100"/>
          <a:sy n="117" d="100"/>
        </p:scale>
        <p:origin x="1976" y="176"/>
      </p:cViewPr>
      <p:guideLst>
        <p:guide orient="horz" pos="2160"/>
        <p:guide pos="3840"/>
      </p:guideLst>
    </p:cSldViewPr>
  </p:slideViewPr>
  <p:outlineViewPr>
    <p:cViewPr>
      <p:scale>
        <a:sx n="33" d="100"/>
        <a:sy n="33" d="100"/>
      </p:scale>
      <p:origin x="0" y="-2624"/>
    </p:cViewPr>
  </p:outlineViewPr>
  <p:notesTextViewPr>
    <p:cViewPr>
      <p:scale>
        <a:sx n="125" d="100"/>
        <a:sy n="12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C13D9-6382-4833-B14B-0F109A5BC468}" type="datetimeFigureOut">
              <a:rPr lang="en-US" smtClean="0"/>
              <a:t>4/30/24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CFA72-89BB-4EE9-BE88-D80A27EBC691}" type="slidenum">
              <a:rPr lang="en-US" smtClean="0"/>
              <a:t>‹#›</a:t>
            </a:fld>
            <a:endParaRPr lang="en-US" dirty="0"/>
          </a:p>
        </p:txBody>
      </p:sp>
    </p:spTree>
    <p:extLst>
      <p:ext uri="{BB962C8B-B14F-4D97-AF65-F5344CB8AC3E}">
        <p14:creationId xmlns:p14="http://schemas.microsoft.com/office/powerpoint/2010/main" val="8107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8CFA72-89BB-4EE9-BE88-D80A27EBC691}" type="slidenum">
              <a:rPr lang="en-US" smtClean="0"/>
              <a:t>1</a:t>
            </a:fld>
            <a:endParaRPr lang="en-US" dirty="0"/>
          </a:p>
        </p:txBody>
      </p:sp>
    </p:spTree>
    <p:extLst>
      <p:ext uri="{BB962C8B-B14F-4D97-AF65-F5344CB8AC3E}">
        <p14:creationId xmlns:p14="http://schemas.microsoft.com/office/powerpoint/2010/main" val="42418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10</a:t>
            </a:fld>
            <a:endParaRPr lang="en-US" dirty="0"/>
          </a:p>
        </p:txBody>
      </p:sp>
    </p:spTree>
    <p:extLst>
      <p:ext uri="{BB962C8B-B14F-4D97-AF65-F5344CB8AC3E}">
        <p14:creationId xmlns:p14="http://schemas.microsoft.com/office/powerpoint/2010/main" val="350158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11</a:t>
            </a:fld>
            <a:endParaRPr lang="en-US" dirty="0"/>
          </a:p>
        </p:txBody>
      </p:sp>
    </p:spTree>
    <p:extLst>
      <p:ext uri="{BB962C8B-B14F-4D97-AF65-F5344CB8AC3E}">
        <p14:creationId xmlns:p14="http://schemas.microsoft.com/office/powerpoint/2010/main" val="225523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12</a:t>
            </a:fld>
            <a:endParaRPr lang="en-US" dirty="0"/>
          </a:p>
        </p:txBody>
      </p:sp>
    </p:spTree>
    <p:extLst>
      <p:ext uri="{BB962C8B-B14F-4D97-AF65-F5344CB8AC3E}">
        <p14:creationId xmlns:p14="http://schemas.microsoft.com/office/powerpoint/2010/main" val="352572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13</a:t>
            </a:fld>
            <a:endParaRPr lang="en-US" dirty="0"/>
          </a:p>
        </p:txBody>
      </p:sp>
    </p:spTree>
    <p:extLst>
      <p:ext uri="{BB962C8B-B14F-4D97-AF65-F5344CB8AC3E}">
        <p14:creationId xmlns:p14="http://schemas.microsoft.com/office/powerpoint/2010/main" val="2663687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14</a:t>
            </a:fld>
            <a:endParaRPr lang="en-US" dirty="0"/>
          </a:p>
        </p:txBody>
      </p:sp>
    </p:spTree>
    <p:extLst>
      <p:ext uri="{BB962C8B-B14F-4D97-AF65-F5344CB8AC3E}">
        <p14:creationId xmlns:p14="http://schemas.microsoft.com/office/powerpoint/2010/main" val="350293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15</a:t>
            </a:fld>
            <a:endParaRPr lang="en-US" dirty="0"/>
          </a:p>
        </p:txBody>
      </p:sp>
    </p:spTree>
    <p:extLst>
      <p:ext uri="{BB962C8B-B14F-4D97-AF65-F5344CB8AC3E}">
        <p14:creationId xmlns:p14="http://schemas.microsoft.com/office/powerpoint/2010/main" val="161319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16</a:t>
            </a:fld>
            <a:endParaRPr lang="en-US" dirty="0"/>
          </a:p>
        </p:txBody>
      </p:sp>
    </p:spTree>
    <p:extLst>
      <p:ext uri="{BB962C8B-B14F-4D97-AF65-F5344CB8AC3E}">
        <p14:creationId xmlns:p14="http://schemas.microsoft.com/office/powerpoint/2010/main" val="3233160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17</a:t>
            </a:fld>
            <a:endParaRPr lang="en-US" dirty="0"/>
          </a:p>
        </p:txBody>
      </p:sp>
    </p:spTree>
    <p:extLst>
      <p:ext uri="{BB962C8B-B14F-4D97-AF65-F5344CB8AC3E}">
        <p14:creationId xmlns:p14="http://schemas.microsoft.com/office/powerpoint/2010/main" val="3902679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18</a:t>
            </a:fld>
            <a:endParaRPr lang="en-US" dirty="0"/>
          </a:p>
        </p:txBody>
      </p:sp>
    </p:spTree>
    <p:extLst>
      <p:ext uri="{BB962C8B-B14F-4D97-AF65-F5344CB8AC3E}">
        <p14:creationId xmlns:p14="http://schemas.microsoft.com/office/powerpoint/2010/main" val="2856473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19</a:t>
            </a:fld>
            <a:endParaRPr lang="en-US" dirty="0"/>
          </a:p>
        </p:txBody>
      </p:sp>
    </p:spTree>
    <p:extLst>
      <p:ext uri="{BB962C8B-B14F-4D97-AF65-F5344CB8AC3E}">
        <p14:creationId xmlns:p14="http://schemas.microsoft.com/office/powerpoint/2010/main" val="65279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a:t>
            </a:fld>
            <a:endParaRPr lang="en-US" dirty="0"/>
          </a:p>
        </p:txBody>
      </p:sp>
    </p:spTree>
    <p:extLst>
      <p:ext uri="{BB962C8B-B14F-4D97-AF65-F5344CB8AC3E}">
        <p14:creationId xmlns:p14="http://schemas.microsoft.com/office/powerpoint/2010/main" val="2963086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20</a:t>
            </a:fld>
            <a:endParaRPr lang="en-US" dirty="0"/>
          </a:p>
        </p:txBody>
      </p:sp>
    </p:spTree>
    <p:extLst>
      <p:ext uri="{BB962C8B-B14F-4D97-AF65-F5344CB8AC3E}">
        <p14:creationId xmlns:p14="http://schemas.microsoft.com/office/powerpoint/2010/main" val="191153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21</a:t>
            </a:fld>
            <a:endParaRPr lang="en-US" dirty="0"/>
          </a:p>
        </p:txBody>
      </p:sp>
    </p:spTree>
    <p:extLst>
      <p:ext uri="{BB962C8B-B14F-4D97-AF65-F5344CB8AC3E}">
        <p14:creationId xmlns:p14="http://schemas.microsoft.com/office/powerpoint/2010/main" val="1207424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22</a:t>
            </a:fld>
            <a:endParaRPr lang="en-US" dirty="0"/>
          </a:p>
        </p:txBody>
      </p:sp>
    </p:spTree>
    <p:extLst>
      <p:ext uri="{BB962C8B-B14F-4D97-AF65-F5344CB8AC3E}">
        <p14:creationId xmlns:p14="http://schemas.microsoft.com/office/powerpoint/2010/main" val="78581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23</a:t>
            </a:fld>
            <a:endParaRPr lang="en-US" dirty="0"/>
          </a:p>
        </p:txBody>
      </p:sp>
    </p:spTree>
    <p:extLst>
      <p:ext uri="{BB962C8B-B14F-4D97-AF65-F5344CB8AC3E}">
        <p14:creationId xmlns:p14="http://schemas.microsoft.com/office/powerpoint/2010/main" val="281527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24</a:t>
            </a:fld>
            <a:endParaRPr lang="en-US" dirty="0"/>
          </a:p>
        </p:txBody>
      </p:sp>
    </p:spTree>
    <p:extLst>
      <p:ext uri="{BB962C8B-B14F-4D97-AF65-F5344CB8AC3E}">
        <p14:creationId xmlns:p14="http://schemas.microsoft.com/office/powerpoint/2010/main" val="3963235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25</a:t>
            </a:fld>
            <a:endParaRPr lang="en-US" dirty="0"/>
          </a:p>
        </p:txBody>
      </p:sp>
    </p:spTree>
    <p:extLst>
      <p:ext uri="{BB962C8B-B14F-4D97-AF65-F5344CB8AC3E}">
        <p14:creationId xmlns:p14="http://schemas.microsoft.com/office/powerpoint/2010/main" val="4283800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26</a:t>
            </a:fld>
            <a:endParaRPr lang="en-US" dirty="0"/>
          </a:p>
        </p:txBody>
      </p:sp>
    </p:spTree>
    <p:extLst>
      <p:ext uri="{BB962C8B-B14F-4D97-AF65-F5344CB8AC3E}">
        <p14:creationId xmlns:p14="http://schemas.microsoft.com/office/powerpoint/2010/main" val="356565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27</a:t>
            </a:fld>
            <a:endParaRPr lang="en-US" dirty="0"/>
          </a:p>
        </p:txBody>
      </p:sp>
    </p:spTree>
    <p:extLst>
      <p:ext uri="{BB962C8B-B14F-4D97-AF65-F5344CB8AC3E}">
        <p14:creationId xmlns:p14="http://schemas.microsoft.com/office/powerpoint/2010/main" val="40101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endParaRPr lang="en" baseline="0" dirty="0"/>
          </a:p>
        </p:txBody>
      </p:sp>
      <p:sp>
        <p:nvSpPr>
          <p:cNvPr id="4" name="Slide Number Placeholder 3"/>
          <p:cNvSpPr>
            <a:spLocks noGrp="1"/>
          </p:cNvSpPr>
          <p:nvPr>
            <p:ph type="sldNum" sz="quarter" idx="10"/>
          </p:nvPr>
        </p:nvSpPr>
        <p:spPr/>
        <p:txBody>
          <a:bodyPr/>
          <a:lstStyle/>
          <a:p>
            <a:fld id="{AF8CFA72-89BB-4EE9-BE88-D80A27EBC691}" type="slidenum">
              <a:rPr lang="en-US" smtClean="0"/>
              <a:t>28</a:t>
            </a:fld>
            <a:endParaRPr lang="en-US" dirty="0"/>
          </a:p>
        </p:txBody>
      </p:sp>
    </p:spTree>
    <p:extLst>
      <p:ext uri="{BB962C8B-B14F-4D97-AF65-F5344CB8AC3E}">
        <p14:creationId xmlns:p14="http://schemas.microsoft.com/office/powerpoint/2010/main" val="4046330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endParaRPr lang="en" baseline="0" dirty="0"/>
          </a:p>
        </p:txBody>
      </p:sp>
      <p:sp>
        <p:nvSpPr>
          <p:cNvPr id="4" name="Slide Number Placeholder 3"/>
          <p:cNvSpPr>
            <a:spLocks noGrp="1"/>
          </p:cNvSpPr>
          <p:nvPr>
            <p:ph type="sldNum" sz="quarter" idx="10"/>
          </p:nvPr>
        </p:nvSpPr>
        <p:spPr/>
        <p:txBody>
          <a:bodyPr/>
          <a:lstStyle/>
          <a:p>
            <a:fld id="{AF8CFA72-89BB-4EE9-BE88-D80A27EBC691}" type="slidenum">
              <a:rPr lang="en-US" smtClean="0"/>
              <a:t>29</a:t>
            </a:fld>
            <a:endParaRPr lang="en-US" dirty="0"/>
          </a:p>
        </p:txBody>
      </p:sp>
    </p:spTree>
    <p:extLst>
      <p:ext uri="{BB962C8B-B14F-4D97-AF65-F5344CB8AC3E}">
        <p14:creationId xmlns:p14="http://schemas.microsoft.com/office/powerpoint/2010/main" val="290579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a:t>
            </a:fld>
            <a:endParaRPr lang="en-US" dirty="0"/>
          </a:p>
        </p:txBody>
      </p:sp>
    </p:spTree>
    <p:extLst>
      <p:ext uri="{BB962C8B-B14F-4D97-AF65-F5344CB8AC3E}">
        <p14:creationId xmlns:p14="http://schemas.microsoft.com/office/powerpoint/2010/main" val="480543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endParaRPr lang="en" baseline="0" dirty="0"/>
          </a:p>
        </p:txBody>
      </p:sp>
      <p:sp>
        <p:nvSpPr>
          <p:cNvPr id="4" name="Slide Number Placeholder 3"/>
          <p:cNvSpPr>
            <a:spLocks noGrp="1"/>
          </p:cNvSpPr>
          <p:nvPr>
            <p:ph type="sldNum" sz="quarter" idx="10"/>
          </p:nvPr>
        </p:nvSpPr>
        <p:spPr/>
        <p:txBody>
          <a:bodyPr/>
          <a:lstStyle/>
          <a:p>
            <a:fld id="{AF8CFA72-89BB-4EE9-BE88-D80A27EBC691}" type="slidenum">
              <a:rPr lang="en-US" smtClean="0"/>
              <a:t>30</a:t>
            </a:fld>
            <a:endParaRPr lang="en-US" dirty="0"/>
          </a:p>
        </p:txBody>
      </p:sp>
    </p:spTree>
    <p:extLst>
      <p:ext uri="{BB962C8B-B14F-4D97-AF65-F5344CB8AC3E}">
        <p14:creationId xmlns:p14="http://schemas.microsoft.com/office/powerpoint/2010/main" val="3989956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endParaRPr lang="en" baseline="0" dirty="0"/>
          </a:p>
        </p:txBody>
      </p:sp>
      <p:sp>
        <p:nvSpPr>
          <p:cNvPr id="4" name="Slide Number Placeholder 3"/>
          <p:cNvSpPr>
            <a:spLocks noGrp="1"/>
          </p:cNvSpPr>
          <p:nvPr>
            <p:ph type="sldNum" sz="quarter" idx="10"/>
          </p:nvPr>
        </p:nvSpPr>
        <p:spPr/>
        <p:txBody>
          <a:bodyPr/>
          <a:lstStyle/>
          <a:p>
            <a:fld id="{AF8CFA72-89BB-4EE9-BE88-D80A27EBC691}" type="slidenum">
              <a:rPr lang="en-US" smtClean="0"/>
              <a:t>31</a:t>
            </a:fld>
            <a:endParaRPr lang="en-US" dirty="0"/>
          </a:p>
        </p:txBody>
      </p:sp>
    </p:spTree>
    <p:extLst>
      <p:ext uri="{BB962C8B-B14F-4D97-AF65-F5344CB8AC3E}">
        <p14:creationId xmlns:p14="http://schemas.microsoft.com/office/powerpoint/2010/main" val="1656283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32</a:t>
            </a:fld>
            <a:endParaRPr lang="en-US" dirty="0"/>
          </a:p>
        </p:txBody>
      </p:sp>
    </p:spTree>
    <p:extLst>
      <p:ext uri="{BB962C8B-B14F-4D97-AF65-F5344CB8AC3E}">
        <p14:creationId xmlns:p14="http://schemas.microsoft.com/office/powerpoint/2010/main" val="866696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33</a:t>
            </a:fld>
            <a:endParaRPr lang="en-US" dirty="0"/>
          </a:p>
        </p:txBody>
      </p:sp>
    </p:spTree>
    <p:extLst>
      <p:ext uri="{BB962C8B-B14F-4D97-AF65-F5344CB8AC3E}">
        <p14:creationId xmlns:p14="http://schemas.microsoft.com/office/powerpoint/2010/main" val="2537694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34</a:t>
            </a:fld>
            <a:endParaRPr lang="en-US" dirty="0"/>
          </a:p>
        </p:txBody>
      </p:sp>
    </p:spTree>
    <p:extLst>
      <p:ext uri="{BB962C8B-B14F-4D97-AF65-F5344CB8AC3E}">
        <p14:creationId xmlns:p14="http://schemas.microsoft.com/office/powerpoint/2010/main" val="4119175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35</a:t>
            </a:fld>
            <a:endParaRPr lang="en-US" dirty="0"/>
          </a:p>
        </p:txBody>
      </p:sp>
    </p:spTree>
    <p:extLst>
      <p:ext uri="{BB962C8B-B14F-4D97-AF65-F5344CB8AC3E}">
        <p14:creationId xmlns:p14="http://schemas.microsoft.com/office/powerpoint/2010/main" val="1794826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36</a:t>
            </a:fld>
            <a:endParaRPr lang="en-US" dirty="0"/>
          </a:p>
        </p:txBody>
      </p:sp>
    </p:spTree>
    <p:extLst>
      <p:ext uri="{BB962C8B-B14F-4D97-AF65-F5344CB8AC3E}">
        <p14:creationId xmlns:p14="http://schemas.microsoft.com/office/powerpoint/2010/main" val="3089301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37</a:t>
            </a:fld>
            <a:endParaRPr lang="en-US" dirty="0"/>
          </a:p>
        </p:txBody>
      </p:sp>
    </p:spTree>
    <p:extLst>
      <p:ext uri="{BB962C8B-B14F-4D97-AF65-F5344CB8AC3E}">
        <p14:creationId xmlns:p14="http://schemas.microsoft.com/office/powerpoint/2010/main" val="1952618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38</a:t>
            </a:fld>
            <a:endParaRPr lang="en-US" dirty="0"/>
          </a:p>
        </p:txBody>
      </p:sp>
    </p:spTree>
    <p:extLst>
      <p:ext uri="{BB962C8B-B14F-4D97-AF65-F5344CB8AC3E}">
        <p14:creationId xmlns:p14="http://schemas.microsoft.com/office/powerpoint/2010/main" val="2765651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39</a:t>
            </a:fld>
            <a:endParaRPr lang="en-US" dirty="0"/>
          </a:p>
        </p:txBody>
      </p:sp>
    </p:spTree>
    <p:extLst>
      <p:ext uri="{BB962C8B-B14F-4D97-AF65-F5344CB8AC3E}">
        <p14:creationId xmlns:p14="http://schemas.microsoft.com/office/powerpoint/2010/main" val="2405202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a:t>
            </a:fld>
            <a:endParaRPr lang="en-US" dirty="0"/>
          </a:p>
        </p:txBody>
      </p:sp>
    </p:spTree>
    <p:extLst>
      <p:ext uri="{BB962C8B-B14F-4D97-AF65-F5344CB8AC3E}">
        <p14:creationId xmlns:p14="http://schemas.microsoft.com/office/powerpoint/2010/main" val="1412580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40</a:t>
            </a:fld>
            <a:endParaRPr lang="en-US" dirty="0"/>
          </a:p>
        </p:txBody>
      </p:sp>
    </p:spTree>
    <p:extLst>
      <p:ext uri="{BB962C8B-B14F-4D97-AF65-F5344CB8AC3E}">
        <p14:creationId xmlns:p14="http://schemas.microsoft.com/office/powerpoint/2010/main" val="10876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41</a:t>
            </a:fld>
            <a:endParaRPr lang="en-US" dirty="0"/>
          </a:p>
        </p:txBody>
      </p:sp>
    </p:spTree>
    <p:extLst>
      <p:ext uri="{BB962C8B-B14F-4D97-AF65-F5344CB8AC3E}">
        <p14:creationId xmlns:p14="http://schemas.microsoft.com/office/powerpoint/2010/main" val="40654065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42</a:t>
            </a:fld>
            <a:endParaRPr lang="en-US" dirty="0"/>
          </a:p>
        </p:txBody>
      </p:sp>
    </p:spTree>
    <p:extLst>
      <p:ext uri="{BB962C8B-B14F-4D97-AF65-F5344CB8AC3E}">
        <p14:creationId xmlns:p14="http://schemas.microsoft.com/office/powerpoint/2010/main" val="600381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43</a:t>
            </a:fld>
            <a:endParaRPr lang="en-US" dirty="0"/>
          </a:p>
        </p:txBody>
      </p:sp>
    </p:spTree>
    <p:extLst>
      <p:ext uri="{BB962C8B-B14F-4D97-AF65-F5344CB8AC3E}">
        <p14:creationId xmlns:p14="http://schemas.microsoft.com/office/powerpoint/2010/main" val="2385192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44</a:t>
            </a:fld>
            <a:endParaRPr lang="en-US" dirty="0"/>
          </a:p>
        </p:txBody>
      </p:sp>
    </p:spTree>
    <p:extLst>
      <p:ext uri="{BB962C8B-B14F-4D97-AF65-F5344CB8AC3E}">
        <p14:creationId xmlns:p14="http://schemas.microsoft.com/office/powerpoint/2010/main" val="3054808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45</a:t>
            </a:fld>
            <a:endParaRPr lang="en-US" dirty="0"/>
          </a:p>
        </p:txBody>
      </p:sp>
    </p:spTree>
    <p:extLst>
      <p:ext uri="{BB962C8B-B14F-4D97-AF65-F5344CB8AC3E}">
        <p14:creationId xmlns:p14="http://schemas.microsoft.com/office/powerpoint/2010/main" val="393223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46</a:t>
            </a:fld>
            <a:endParaRPr lang="en-US" dirty="0"/>
          </a:p>
        </p:txBody>
      </p:sp>
    </p:spTree>
    <p:extLst>
      <p:ext uri="{BB962C8B-B14F-4D97-AF65-F5344CB8AC3E}">
        <p14:creationId xmlns:p14="http://schemas.microsoft.com/office/powerpoint/2010/main" val="1826913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47</a:t>
            </a:fld>
            <a:endParaRPr lang="en-US" dirty="0"/>
          </a:p>
        </p:txBody>
      </p:sp>
    </p:spTree>
    <p:extLst>
      <p:ext uri="{BB962C8B-B14F-4D97-AF65-F5344CB8AC3E}">
        <p14:creationId xmlns:p14="http://schemas.microsoft.com/office/powerpoint/2010/main" val="2103221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48</a:t>
            </a:fld>
            <a:endParaRPr lang="en-US" dirty="0"/>
          </a:p>
        </p:txBody>
      </p:sp>
    </p:spTree>
    <p:extLst>
      <p:ext uri="{BB962C8B-B14F-4D97-AF65-F5344CB8AC3E}">
        <p14:creationId xmlns:p14="http://schemas.microsoft.com/office/powerpoint/2010/main" val="1324291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r>
              <a:rPr lang="en" baseline="0" dirty="0"/>
              <a:t>d</a:t>
            </a:r>
          </a:p>
        </p:txBody>
      </p:sp>
      <p:sp>
        <p:nvSpPr>
          <p:cNvPr id="4" name="Slide Number Placeholder 3"/>
          <p:cNvSpPr>
            <a:spLocks noGrp="1"/>
          </p:cNvSpPr>
          <p:nvPr>
            <p:ph type="sldNum" sz="quarter" idx="10"/>
          </p:nvPr>
        </p:nvSpPr>
        <p:spPr/>
        <p:txBody>
          <a:bodyPr/>
          <a:lstStyle/>
          <a:p>
            <a:fld id="{AF8CFA72-89BB-4EE9-BE88-D80A27EBC691}" type="slidenum">
              <a:rPr lang="en-US" smtClean="0"/>
              <a:t>49</a:t>
            </a:fld>
            <a:endParaRPr lang="en-US" dirty="0"/>
          </a:p>
        </p:txBody>
      </p:sp>
    </p:spTree>
    <p:extLst>
      <p:ext uri="{BB962C8B-B14F-4D97-AF65-F5344CB8AC3E}">
        <p14:creationId xmlns:p14="http://schemas.microsoft.com/office/powerpoint/2010/main" val="224813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5</a:t>
            </a:fld>
            <a:endParaRPr lang="en-US" dirty="0"/>
          </a:p>
        </p:txBody>
      </p:sp>
    </p:spTree>
    <p:extLst>
      <p:ext uri="{BB962C8B-B14F-4D97-AF65-F5344CB8AC3E}">
        <p14:creationId xmlns:p14="http://schemas.microsoft.com/office/powerpoint/2010/main" val="2472635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8CFA72-89BB-4EE9-BE88-D80A27EBC691}" type="slidenum">
              <a:rPr lang="en-US" smtClean="0"/>
              <a:t>50</a:t>
            </a:fld>
            <a:endParaRPr lang="en-US" dirty="0"/>
          </a:p>
        </p:txBody>
      </p:sp>
    </p:spTree>
    <p:extLst>
      <p:ext uri="{BB962C8B-B14F-4D97-AF65-F5344CB8AC3E}">
        <p14:creationId xmlns:p14="http://schemas.microsoft.com/office/powerpoint/2010/main" val="59647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6</a:t>
            </a:fld>
            <a:endParaRPr lang="en-US" dirty="0"/>
          </a:p>
        </p:txBody>
      </p:sp>
    </p:spTree>
    <p:extLst>
      <p:ext uri="{BB962C8B-B14F-4D97-AF65-F5344CB8AC3E}">
        <p14:creationId xmlns:p14="http://schemas.microsoft.com/office/powerpoint/2010/main" val="96032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7</a:t>
            </a:fld>
            <a:endParaRPr lang="en-US" dirty="0"/>
          </a:p>
        </p:txBody>
      </p:sp>
    </p:spTree>
    <p:extLst>
      <p:ext uri="{BB962C8B-B14F-4D97-AF65-F5344CB8AC3E}">
        <p14:creationId xmlns:p14="http://schemas.microsoft.com/office/powerpoint/2010/main" val="2663438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8</a:t>
            </a:fld>
            <a:endParaRPr lang="en-US" dirty="0"/>
          </a:p>
        </p:txBody>
      </p:sp>
    </p:spTree>
    <p:extLst>
      <p:ext uri="{BB962C8B-B14F-4D97-AF65-F5344CB8AC3E}">
        <p14:creationId xmlns:p14="http://schemas.microsoft.com/office/powerpoint/2010/main" val="137961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8CFA72-89BB-4EE9-BE88-D80A27EBC691}" type="slidenum">
              <a:rPr lang="en-US" smtClean="0"/>
              <a:t>9</a:t>
            </a:fld>
            <a:endParaRPr lang="en-US" dirty="0"/>
          </a:p>
        </p:txBody>
      </p:sp>
    </p:spTree>
    <p:extLst>
      <p:ext uri="{BB962C8B-B14F-4D97-AF65-F5344CB8AC3E}">
        <p14:creationId xmlns:p14="http://schemas.microsoft.com/office/powerpoint/2010/main" val="39138178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00F9C52-686B-C243-BD5C-42D25A18FAC3}"/>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saturation sat="117000"/>
                    </a14:imgEffect>
                  </a14:imgLayer>
                </a14:imgProps>
              </a:ext>
              <a:ext uri="{28A0092B-C50C-407E-A947-70E740481C1C}">
                <a14:useLocalDpi xmlns:a14="http://schemas.microsoft.com/office/drawing/2010/main" val="0"/>
              </a:ext>
            </a:extLst>
          </a:blip>
          <a:srcRect l="10656" t="83" r="24662" b="35451"/>
          <a:stretch/>
        </p:blipFill>
        <p:spPr>
          <a:xfrm>
            <a:off x="1" y="1606987"/>
            <a:ext cx="12192000" cy="5251013"/>
          </a:xfrm>
          <a:prstGeom prst="rect">
            <a:avLst/>
          </a:prstGeom>
          <a:effectLst>
            <a:softEdge rad="0"/>
          </a:effectLst>
        </p:spPr>
      </p:pic>
      <p:sp>
        <p:nvSpPr>
          <p:cNvPr id="8" name="Holder 2">
            <a:extLst>
              <a:ext uri="{FF2B5EF4-FFF2-40B4-BE49-F238E27FC236}">
                <a16:creationId xmlns:a16="http://schemas.microsoft.com/office/drawing/2014/main" id="{62634356-2B7B-0748-900B-084296BFEBB4}"/>
              </a:ext>
            </a:extLst>
          </p:cNvPr>
          <p:cNvSpPr>
            <a:spLocks noGrp="1"/>
          </p:cNvSpPr>
          <p:nvPr>
            <p:ph type="title" hasCustomPrompt="1"/>
          </p:nvPr>
        </p:nvSpPr>
        <p:spPr>
          <a:xfrm>
            <a:off x="538784" y="378337"/>
            <a:ext cx="6179671" cy="2640909"/>
          </a:xfrm>
          <a:prstGeom prst="rect">
            <a:avLst/>
          </a:prstGeom>
        </p:spPr>
        <p:txBody>
          <a:bodyPr lIns="0" tIns="0" rIns="0" bIns="0" anchor="t"/>
          <a:lstStyle>
            <a:lvl1pPr>
              <a:lnSpc>
                <a:spcPts val="7200"/>
              </a:lnSpc>
              <a:defRPr sz="5400" b="1" i="0">
                <a:solidFill>
                  <a:schemeClr val="tx1"/>
                </a:solidFill>
                <a:latin typeface="Arial"/>
                <a:cs typeface="Arial"/>
              </a:defRPr>
            </a:lvl1pPr>
          </a:lstStyle>
          <a:p>
            <a:r>
              <a:rPr lang="en-US" dirty="0"/>
              <a:t>Um </a:t>
            </a:r>
            <a:r>
              <a:rPr lang="en-US" dirty="0" err="1"/>
              <a:t>te</a:t>
            </a:r>
            <a:r>
              <a:rPr lang="en-US" dirty="0"/>
              <a:t> idem </a:t>
            </a:r>
            <a:r>
              <a:rPr lang="en-US" dirty="0" err="1"/>
              <a:t>hocchinprac</a:t>
            </a:r>
            <a:r>
              <a:rPr lang="en-US" dirty="0"/>
              <a:t> </a:t>
            </a:r>
            <a:r>
              <a:rPr lang="en-US" dirty="0" err="1"/>
              <a:t>revil</a:t>
            </a:r>
            <a:r>
              <a:rPr lang="en-US" dirty="0"/>
              <a:t> </a:t>
            </a:r>
            <a:r>
              <a:rPr lang="en-US" dirty="0" err="1"/>
              <a:t>ves</a:t>
            </a:r>
            <a:r>
              <a:rPr lang="en-US" dirty="0"/>
              <a:t> </a:t>
            </a:r>
            <a:r>
              <a:rPr lang="en-US" dirty="0" err="1"/>
              <a:t>cul</a:t>
            </a:r>
            <a:r>
              <a:rPr lang="en-US" dirty="0"/>
              <a:t> </a:t>
            </a:r>
            <a:r>
              <a:rPr lang="en-US" dirty="0" err="1"/>
              <a:t>viricae</a:t>
            </a:r>
            <a:r>
              <a:rPr lang="en-US" dirty="0"/>
              <a:t>.</a:t>
            </a:r>
            <a:endParaRPr dirty="0"/>
          </a:p>
        </p:txBody>
      </p:sp>
      <p:sp>
        <p:nvSpPr>
          <p:cNvPr id="9" name="Text Placeholder 23">
            <a:extLst>
              <a:ext uri="{FF2B5EF4-FFF2-40B4-BE49-F238E27FC236}">
                <a16:creationId xmlns:a16="http://schemas.microsoft.com/office/drawing/2014/main" id="{37B66689-9F3F-A64F-9CE0-F617C4E92E58}"/>
              </a:ext>
            </a:extLst>
          </p:cNvPr>
          <p:cNvSpPr>
            <a:spLocks noGrp="1"/>
          </p:cNvSpPr>
          <p:nvPr>
            <p:ph type="body" sz="quarter" idx="13" hasCustomPrompt="1"/>
          </p:nvPr>
        </p:nvSpPr>
        <p:spPr>
          <a:xfrm>
            <a:off x="538784" y="3222445"/>
            <a:ext cx="617903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2400" b="1">
                <a:solidFill>
                  <a:schemeClr val="tx1"/>
                </a:solidFill>
                <a:latin typeface="+mn-lt"/>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lvl="0"/>
            <a:r>
              <a:rPr lang="en-US" dirty="0" err="1"/>
              <a:t>Cusaperi</a:t>
            </a:r>
            <a:r>
              <a:rPr lang="en-US" dirty="0"/>
              <a:t> </a:t>
            </a:r>
            <a:r>
              <a:rPr lang="en-US" dirty="0" err="1"/>
              <a:t>blaciae</a:t>
            </a:r>
            <a:r>
              <a:rPr lang="en-US" dirty="0"/>
              <a:t> </a:t>
            </a:r>
            <a:br>
              <a:rPr lang="en-US" dirty="0"/>
            </a:br>
            <a:r>
              <a:rPr lang="en-US" dirty="0" err="1"/>
              <a:t>suntiatur</a:t>
            </a:r>
            <a:r>
              <a:rPr lang="en-US" dirty="0"/>
              <a:t> </a:t>
            </a:r>
            <a:r>
              <a:rPr lang="en-US" dirty="0" err="1"/>
              <a:t>audandam</a:t>
            </a:r>
            <a:r>
              <a:rPr lang="en-US" dirty="0"/>
              <a:t>.</a:t>
            </a:r>
          </a:p>
        </p:txBody>
      </p:sp>
      <p:sp>
        <p:nvSpPr>
          <p:cNvPr id="15" name="TextBox 14">
            <a:extLst>
              <a:ext uri="{FF2B5EF4-FFF2-40B4-BE49-F238E27FC236}">
                <a16:creationId xmlns:a16="http://schemas.microsoft.com/office/drawing/2014/main" id="{9F9495EE-6F28-9240-8B85-7F70348B5D97}"/>
              </a:ext>
            </a:extLst>
          </p:cNvPr>
          <p:cNvSpPr txBox="1">
            <a:spLocks noChangeArrowheads="1"/>
          </p:cNvSpPr>
          <p:nvPr userDrawn="1"/>
        </p:nvSpPr>
        <p:spPr bwMode="auto">
          <a:xfrm>
            <a:off x="487026" y="6192735"/>
            <a:ext cx="332232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700" dirty="0">
                <a:solidFill>
                  <a:schemeClr val="tx1"/>
                </a:solidFill>
                <a:latin typeface="Arial" charset="0"/>
                <a:ea typeface="Arial" charset="0"/>
                <a:cs typeface="Arial" charset="0"/>
              </a:rPr>
              <a:t>© 2024 Bloomberg Finance L.P. All rights reserved.</a:t>
            </a:r>
          </a:p>
        </p:txBody>
      </p:sp>
      <p:pic>
        <p:nvPicPr>
          <p:cNvPr id="12" name="Picture 11">
            <a:extLst>
              <a:ext uri="{FF2B5EF4-FFF2-40B4-BE49-F238E27FC236}">
                <a16:creationId xmlns:a16="http://schemas.microsoft.com/office/drawing/2014/main" id="{38878DD4-810F-0B4A-95EE-D5C0C7AC8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9068284" y="1677042"/>
            <a:ext cx="3671843" cy="1483327"/>
          </a:xfrm>
          <a:prstGeom prst="rect">
            <a:avLst/>
          </a:prstGeom>
        </p:spPr>
      </p:pic>
      <p:pic>
        <p:nvPicPr>
          <p:cNvPr id="20" name="Picture 19">
            <a:extLst>
              <a:ext uri="{FF2B5EF4-FFF2-40B4-BE49-F238E27FC236}">
                <a16:creationId xmlns:a16="http://schemas.microsoft.com/office/drawing/2014/main" id="{A7BB5505-6246-2E45-A1A3-E746DE8287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pic>
        <p:nvPicPr>
          <p:cNvPr id="23" name="Picture 22">
            <a:extLst>
              <a:ext uri="{FF2B5EF4-FFF2-40B4-BE49-F238E27FC236}">
                <a16:creationId xmlns:a16="http://schemas.microsoft.com/office/drawing/2014/main" id="{2472F263-099F-C14A-B517-4842FC59D70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5400000">
            <a:off x="9088167" y="1696926"/>
            <a:ext cx="3643518" cy="1471885"/>
          </a:xfrm>
          <a:prstGeom prst="rect">
            <a:avLst/>
          </a:prstGeom>
        </p:spPr>
      </p:pic>
    </p:spTree>
    <p:extLst>
      <p:ext uri="{BB962C8B-B14F-4D97-AF65-F5344CB8AC3E}">
        <p14:creationId xmlns:p14="http://schemas.microsoft.com/office/powerpoint/2010/main" val="125486028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1_Title Desig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E579A5-C01C-1B4C-81C5-F5077259B6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91" t="50269" r="35619" b="3502"/>
          <a:stretch/>
        </p:blipFill>
        <p:spPr>
          <a:xfrm>
            <a:off x="0" y="0"/>
            <a:ext cx="12192000" cy="4171497"/>
          </a:xfrm>
          <a:prstGeom prst="rect">
            <a:avLst/>
          </a:prstGeom>
        </p:spPr>
      </p:pic>
      <p:sp>
        <p:nvSpPr>
          <p:cNvPr id="8" name="Content Placeholder 7">
            <a:extLst>
              <a:ext uri="{FF2B5EF4-FFF2-40B4-BE49-F238E27FC236}">
                <a16:creationId xmlns:a16="http://schemas.microsoft.com/office/drawing/2014/main" id="{3987DCB8-C1A0-444A-B2E2-C5109042563D}"/>
              </a:ext>
            </a:extLst>
          </p:cNvPr>
          <p:cNvSpPr>
            <a:spLocks noGrp="1"/>
          </p:cNvSpPr>
          <p:nvPr>
            <p:ph sz="quarter" idx="10" hasCustomPrompt="1"/>
          </p:nvPr>
        </p:nvSpPr>
        <p:spPr>
          <a:xfrm>
            <a:off x="538784" y="525446"/>
            <a:ext cx="3722688" cy="219758"/>
          </a:xfrm>
          <a:prstGeom prst="rect">
            <a:avLst/>
          </a:prstGeom>
        </p:spPr>
        <p:txBody>
          <a:bodyPr/>
          <a:lstStyle>
            <a:lvl1pPr>
              <a:defRPr sz="1800" b="1">
                <a:solidFill>
                  <a:schemeClr val="tx1"/>
                </a:solidFill>
              </a:defRPr>
            </a:lvl1pPr>
            <a:lvl2pPr>
              <a:defRPr/>
            </a:lvl2pPr>
          </a:lstStyle>
          <a:p>
            <a:pPr lvl="0"/>
            <a:r>
              <a:rPr lang="en-US" dirty="0"/>
              <a:t>Event Name Here</a:t>
            </a:r>
          </a:p>
        </p:txBody>
      </p:sp>
      <p:sp>
        <p:nvSpPr>
          <p:cNvPr id="17" name="TextBox 16">
            <a:extLst>
              <a:ext uri="{FF2B5EF4-FFF2-40B4-BE49-F238E27FC236}">
                <a16:creationId xmlns:a16="http://schemas.microsoft.com/office/drawing/2014/main" id="{C58940A9-5F30-CE4D-A62C-1AFAE24334D5}"/>
              </a:ext>
            </a:extLst>
          </p:cNvPr>
          <p:cNvSpPr txBox="1">
            <a:spLocks noChangeArrowheads="1"/>
          </p:cNvSpPr>
          <p:nvPr userDrawn="1"/>
        </p:nvSpPr>
        <p:spPr bwMode="auto">
          <a:xfrm>
            <a:off x="487026" y="6192735"/>
            <a:ext cx="332232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700" dirty="0">
                <a:solidFill>
                  <a:schemeClr val="tx1"/>
                </a:solidFill>
                <a:latin typeface="Arial" charset="0"/>
                <a:ea typeface="Arial" charset="0"/>
                <a:cs typeface="Arial" charset="0"/>
              </a:rPr>
              <a:t>© 2024 Bloomberg Finance L.P. All rights reserved.</a:t>
            </a:r>
          </a:p>
        </p:txBody>
      </p:sp>
      <p:sp>
        <p:nvSpPr>
          <p:cNvPr id="23" name="Text Placeholder 23">
            <a:extLst>
              <a:ext uri="{FF2B5EF4-FFF2-40B4-BE49-F238E27FC236}">
                <a16:creationId xmlns:a16="http://schemas.microsoft.com/office/drawing/2014/main" id="{9F10AD19-C052-9A4A-89FC-134A2EEC9A7C}"/>
              </a:ext>
            </a:extLst>
          </p:cNvPr>
          <p:cNvSpPr>
            <a:spLocks noGrp="1"/>
          </p:cNvSpPr>
          <p:nvPr>
            <p:ph type="body" sz="quarter" idx="13" hasCustomPrompt="1"/>
          </p:nvPr>
        </p:nvSpPr>
        <p:spPr>
          <a:xfrm>
            <a:off x="548618" y="2578387"/>
            <a:ext cx="941931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1800" b="0">
                <a:solidFill>
                  <a:schemeClr val="tx1"/>
                </a:solidFill>
                <a:latin typeface="Arial" panose="020B0604020202020204" pitchFamily="34" charset="0"/>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r>
              <a:rPr lang="en-US" sz="1800" dirty="0"/>
              <a:t>Featuring Rebecca Kaden, Beth Ferreira and Ellie Wheeler</a:t>
            </a:r>
            <a:br>
              <a:rPr lang="en-US" sz="1800" dirty="0"/>
            </a:br>
            <a:r>
              <a:rPr lang="en-US" sz="1800" dirty="0"/>
              <a:t>In conversation with Scarlet Fu</a:t>
            </a:r>
          </a:p>
        </p:txBody>
      </p:sp>
      <p:sp>
        <p:nvSpPr>
          <p:cNvPr id="11" name="Holder 2">
            <a:extLst>
              <a:ext uri="{FF2B5EF4-FFF2-40B4-BE49-F238E27FC236}">
                <a16:creationId xmlns:a16="http://schemas.microsoft.com/office/drawing/2014/main" id="{2EC13B6D-D1A9-0D48-86BB-147DA863CA09}"/>
              </a:ext>
            </a:extLst>
          </p:cNvPr>
          <p:cNvSpPr>
            <a:spLocks noGrp="1"/>
          </p:cNvSpPr>
          <p:nvPr>
            <p:ph type="title" hasCustomPrompt="1"/>
          </p:nvPr>
        </p:nvSpPr>
        <p:spPr>
          <a:xfrm>
            <a:off x="545255" y="1148919"/>
            <a:ext cx="9422676" cy="1226704"/>
          </a:xfrm>
          <a:prstGeom prst="rect">
            <a:avLst/>
          </a:prstGeom>
        </p:spPr>
        <p:txBody>
          <a:bodyPr lIns="0" tIns="0" rIns="0" bIns="0" anchor="t"/>
          <a:lstStyle>
            <a:lvl1pPr>
              <a:lnSpc>
                <a:spcPct val="100000"/>
              </a:lnSpc>
              <a:defRPr sz="4000" b="1" i="0">
                <a:solidFill>
                  <a:schemeClr val="tx1"/>
                </a:solidFill>
                <a:latin typeface="Arial"/>
                <a:cs typeface="Arial"/>
              </a:defRPr>
            </a:lvl1pPr>
          </a:lstStyle>
          <a:p>
            <a:r>
              <a:rPr lang="en-US" dirty="0"/>
              <a:t>Women in Venture Capital: </a:t>
            </a:r>
            <a:br>
              <a:rPr lang="en-US" dirty="0"/>
            </a:br>
            <a:r>
              <a:rPr lang="en-US" dirty="0"/>
              <a:t>Fresh Perspectives</a:t>
            </a:r>
            <a:endParaRPr dirty="0"/>
          </a:p>
        </p:txBody>
      </p:sp>
      <p:pic>
        <p:nvPicPr>
          <p:cNvPr id="10" name="Picture 9">
            <a:extLst>
              <a:ext uri="{FF2B5EF4-FFF2-40B4-BE49-F238E27FC236}">
                <a16:creationId xmlns:a16="http://schemas.microsoft.com/office/drawing/2014/main" id="{1623F30F-70FB-D347-AE1A-DE724FE777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pic>
        <p:nvPicPr>
          <p:cNvPr id="15" name="Picture 14">
            <a:extLst>
              <a:ext uri="{FF2B5EF4-FFF2-40B4-BE49-F238E27FC236}">
                <a16:creationId xmlns:a16="http://schemas.microsoft.com/office/drawing/2014/main" id="{113801F3-4B98-4147-A016-08B6E4C50D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67931" y="5800007"/>
            <a:ext cx="1574800" cy="636178"/>
          </a:xfrm>
          <a:prstGeom prst="rect">
            <a:avLst/>
          </a:prstGeom>
        </p:spPr>
      </p:pic>
    </p:spTree>
    <p:extLst>
      <p:ext uri="{BB962C8B-B14F-4D97-AF65-F5344CB8AC3E}">
        <p14:creationId xmlns:p14="http://schemas.microsoft.com/office/powerpoint/2010/main" val="11033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Desig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BB1BBC-276A-AC48-A960-4779EC466B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91" t="50269" r="35619" b="3502"/>
          <a:stretch/>
        </p:blipFill>
        <p:spPr>
          <a:xfrm>
            <a:off x="0" y="0"/>
            <a:ext cx="12192000" cy="4171497"/>
          </a:xfrm>
          <a:prstGeom prst="rect">
            <a:avLst/>
          </a:prstGeom>
        </p:spPr>
      </p:pic>
      <p:sp>
        <p:nvSpPr>
          <p:cNvPr id="19" name="Content Placeholder 7">
            <a:extLst>
              <a:ext uri="{FF2B5EF4-FFF2-40B4-BE49-F238E27FC236}">
                <a16:creationId xmlns:a16="http://schemas.microsoft.com/office/drawing/2014/main" id="{B9E5FA89-F142-264A-AF73-A8BFC993CB2D}"/>
              </a:ext>
            </a:extLst>
          </p:cNvPr>
          <p:cNvSpPr>
            <a:spLocks noGrp="1"/>
          </p:cNvSpPr>
          <p:nvPr>
            <p:ph sz="quarter" idx="10" hasCustomPrompt="1"/>
          </p:nvPr>
        </p:nvSpPr>
        <p:spPr>
          <a:xfrm>
            <a:off x="538784" y="525446"/>
            <a:ext cx="3722688" cy="219758"/>
          </a:xfrm>
          <a:prstGeom prst="rect">
            <a:avLst/>
          </a:prstGeom>
        </p:spPr>
        <p:txBody>
          <a:bodyPr/>
          <a:lstStyle>
            <a:lvl1pPr>
              <a:defRPr sz="1800" b="1">
                <a:solidFill>
                  <a:schemeClr val="tx1"/>
                </a:solidFill>
              </a:defRPr>
            </a:lvl1pPr>
            <a:lvl2pPr>
              <a:defRPr/>
            </a:lvl2pPr>
          </a:lstStyle>
          <a:p>
            <a:pPr lvl="0"/>
            <a:r>
              <a:rPr lang="en-US" dirty="0"/>
              <a:t>Event Name 18pt bold</a:t>
            </a:r>
          </a:p>
        </p:txBody>
      </p:sp>
      <p:sp>
        <p:nvSpPr>
          <p:cNvPr id="22" name="TextBox 21">
            <a:extLst>
              <a:ext uri="{FF2B5EF4-FFF2-40B4-BE49-F238E27FC236}">
                <a16:creationId xmlns:a16="http://schemas.microsoft.com/office/drawing/2014/main" id="{68E8D923-C004-CD4D-8B56-EB8FE6FD3BC3}"/>
              </a:ext>
            </a:extLst>
          </p:cNvPr>
          <p:cNvSpPr txBox="1">
            <a:spLocks noChangeArrowheads="1"/>
          </p:cNvSpPr>
          <p:nvPr userDrawn="1"/>
        </p:nvSpPr>
        <p:spPr bwMode="auto">
          <a:xfrm>
            <a:off x="487026" y="6192735"/>
            <a:ext cx="332232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700" dirty="0">
                <a:solidFill>
                  <a:schemeClr val="tx1"/>
                </a:solidFill>
                <a:latin typeface="Arial" charset="0"/>
                <a:ea typeface="Arial" charset="0"/>
                <a:cs typeface="Arial" charset="0"/>
              </a:rPr>
              <a:t>© 2024 Bloomberg Finance L.P. All rights reserved.</a:t>
            </a:r>
          </a:p>
        </p:txBody>
      </p:sp>
      <p:sp>
        <p:nvSpPr>
          <p:cNvPr id="8" name="Text Placeholder 23">
            <a:extLst>
              <a:ext uri="{FF2B5EF4-FFF2-40B4-BE49-F238E27FC236}">
                <a16:creationId xmlns:a16="http://schemas.microsoft.com/office/drawing/2014/main" id="{67641199-6102-CA40-A28C-77DA724D7BAD}"/>
              </a:ext>
            </a:extLst>
          </p:cNvPr>
          <p:cNvSpPr>
            <a:spLocks noGrp="1"/>
          </p:cNvSpPr>
          <p:nvPr>
            <p:ph type="body" sz="quarter" idx="13" hasCustomPrompt="1"/>
          </p:nvPr>
        </p:nvSpPr>
        <p:spPr>
          <a:xfrm>
            <a:off x="548618" y="2578387"/>
            <a:ext cx="941931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1800" b="0">
                <a:solidFill>
                  <a:schemeClr val="tx1"/>
                </a:solidFill>
                <a:latin typeface="Arial" panose="020B0604020202020204" pitchFamily="34" charset="0"/>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r>
              <a:rPr lang="en-US" sz="1800" dirty="0"/>
              <a:t>Subtext goes here</a:t>
            </a:r>
          </a:p>
          <a:p>
            <a:r>
              <a:rPr lang="en-US" sz="1800" dirty="0"/>
              <a:t>18pt regular</a:t>
            </a:r>
          </a:p>
        </p:txBody>
      </p:sp>
      <p:sp>
        <p:nvSpPr>
          <p:cNvPr id="12" name="Holder 2">
            <a:extLst>
              <a:ext uri="{FF2B5EF4-FFF2-40B4-BE49-F238E27FC236}">
                <a16:creationId xmlns:a16="http://schemas.microsoft.com/office/drawing/2014/main" id="{922B2629-3FF9-0141-84CA-898B40CD3279}"/>
              </a:ext>
            </a:extLst>
          </p:cNvPr>
          <p:cNvSpPr>
            <a:spLocks noGrp="1"/>
          </p:cNvSpPr>
          <p:nvPr>
            <p:ph type="title" hasCustomPrompt="1"/>
          </p:nvPr>
        </p:nvSpPr>
        <p:spPr>
          <a:xfrm>
            <a:off x="545255" y="1147311"/>
            <a:ext cx="9422676" cy="1226704"/>
          </a:xfrm>
          <a:prstGeom prst="rect">
            <a:avLst/>
          </a:prstGeom>
        </p:spPr>
        <p:txBody>
          <a:bodyPr lIns="0" tIns="0" rIns="0" bIns="0" anchor="t"/>
          <a:lstStyle>
            <a:lvl1pPr>
              <a:lnSpc>
                <a:spcPct val="100000"/>
              </a:lnSpc>
              <a:defRPr sz="4000" b="1" i="0">
                <a:solidFill>
                  <a:schemeClr val="tx1"/>
                </a:solidFill>
                <a:latin typeface="Arial"/>
                <a:cs typeface="Arial"/>
              </a:defRPr>
            </a:lvl1pPr>
          </a:lstStyle>
          <a:p>
            <a:r>
              <a:rPr lang="en-US" dirty="0"/>
              <a:t>Title goes here</a:t>
            </a:r>
            <a:br>
              <a:rPr lang="en-US" dirty="0"/>
            </a:br>
            <a:r>
              <a:rPr lang="en-US" dirty="0"/>
              <a:t>40pt bold</a:t>
            </a:r>
            <a:endParaRPr dirty="0"/>
          </a:p>
        </p:txBody>
      </p:sp>
      <p:pic>
        <p:nvPicPr>
          <p:cNvPr id="9" name="Picture 8">
            <a:extLst>
              <a:ext uri="{FF2B5EF4-FFF2-40B4-BE49-F238E27FC236}">
                <a16:creationId xmlns:a16="http://schemas.microsoft.com/office/drawing/2014/main" id="{7606FFC2-241B-2D4E-872C-61122FFA9E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spTree>
    <p:extLst>
      <p:ext uri="{BB962C8B-B14F-4D97-AF65-F5344CB8AC3E}">
        <p14:creationId xmlns:p14="http://schemas.microsoft.com/office/powerpoint/2010/main" val="328751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3_Title Desig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5563CB-BBA7-8D42-AA49-7BD70DD02E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91" t="50269" r="35619" b="3502"/>
          <a:stretch/>
        </p:blipFill>
        <p:spPr>
          <a:xfrm>
            <a:off x="0" y="0"/>
            <a:ext cx="12192000" cy="4171497"/>
          </a:xfrm>
          <a:prstGeom prst="rect">
            <a:avLst/>
          </a:prstGeom>
        </p:spPr>
      </p:pic>
      <p:sp>
        <p:nvSpPr>
          <p:cNvPr id="9" name="Content Placeholder 7">
            <a:extLst>
              <a:ext uri="{FF2B5EF4-FFF2-40B4-BE49-F238E27FC236}">
                <a16:creationId xmlns:a16="http://schemas.microsoft.com/office/drawing/2014/main" id="{EAB6678C-EF58-7D42-A3E9-2A0B72CF6555}"/>
              </a:ext>
            </a:extLst>
          </p:cNvPr>
          <p:cNvSpPr>
            <a:spLocks noGrp="1"/>
          </p:cNvSpPr>
          <p:nvPr>
            <p:ph sz="quarter" idx="10" hasCustomPrompt="1"/>
          </p:nvPr>
        </p:nvSpPr>
        <p:spPr>
          <a:xfrm>
            <a:off x="538784" y="525446"/>
            <a:ext cx="3722688" cy="219758"/>
          </a:xfrm>
          <a:prstGeom prst="rect">
            <a:avLst/>
          </a:prstGeom>
        </p:spPr>
        <p:txBody>
          <a:bodyPr/>
          <a:lstStyle>
            <a:lvl1pPr>
              <a:defRPr sz="1800" b="1">
                <a:solidFill>
                  <a:schemeClr val="tx1"/>
                </a:solidFill>
              </a:defRPr>
            </a:lvl1pPr>
            <a:lvl2pPr>
              <a:defRPr/>
            </a:lvl2pPr>
          </a:lstStyle>
          <a:p>
            <a:pPr lvl="0"/>
            <a:r>
              <a:rPr lang="en-US" dirty="0"/>
              <a:t>Event Name 18pt bold</a:t>
            </a:r>
          </a:p>
        </p:txBody>
      </p:sp>
      <p:sp>
        <p:nvSpPr>
          <p:cNvPr id="7" name="Text Placeholder 23">
            <a:extLst>
              <a:ext uri="{FF2B5EF4-FFF2-40B4-BE49-F238E27FC236}">
                <a16:creationId xmlns:a16="http://schemas.microsoft.com/office/drawing/2014/main" id="{9C0A02B4-4674-C249-871B-BA43AC697219}"/>
              </a:ext>
            </a:extLst>
          </p:cNvPr>
          <p:cNvSpPr>
            <a:spLocks noGrp="1"/>
          </p:cNvSpPr>
          <p:nvPr>
            <p:ph type="body" sz="quarter" idx="13" hasCustomPrompt="1"/>
          </p:nvPr>
        </p:nvSpPr>
        <p:spPr>
          <a:xfrm>
            <a:off x="548618" y="2578387"/>
            <a:ext cx="941931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1800" b="0">
                <a:solidFill>
                  <a:schemeClr val="tx1"/>
                </a:solidFill>
                <a:latin typeface="Arial" panose="020B0604020202020204" pitchFamily="34" charset="0"/>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r>
              <a:rPr lang="en-US" sz="1800" dirty="0"/>
              <a:t>Subtext goes here</a:t>
            </a:r>
          </a:p>
          <a:p>
            <a:r>
              <a:rPr lang="en-US" sz="1800" dirty="0"/>
              <a:t>18pt regular</a:t>
            </a:r>
          </a:p>
        </p:txBody>
      </p:sp>
      <p:sp>
        <p:nvSpPr>
          <p:cNvPr id="12" name="Holder 2">
            <a:extLst>
              <a:ext uri="{FF2B5EF4-FFF2-40B4-BE49-F238E27FC236}">
                <a16:creationId xmlns:a16="http://schemas.microsoft.com/office/drawing/2014/main" id="{7D35E4AC-DA56-AC48-881E-5A03561A2061}"/>
              </a:ext>
            </a:extLst>
          </p:cNvPr>
          <p:cNvSpPr>
            <a:spLocks noGrp="1"/>
          </p:cNvSpPr>
          <p:nvPr>
            <p:ph type="title" hasCustomPrompt="1"/>
          </p:nvPr>
        </p:nvSpPr>
        <p:spPr>
          <a:xfrm>
            <a:off x="545255" y="1147311"/>
            <a:ext cx="9422676" cy="1226704"/>
          </a:xfrm>
          <a:prstGeom prst="rect">
            <a:avLst/>
          </a:prstGeom>
        </p:spPr>
        <p:txBody>
          <a:bodyPr lIns="0" tIns="0" rIns="0" bIns="0" anchor="t"/>
          <a:lstStyle>
            <a:lvl1pPr>
              <a:lnSpc>
                <a:spcPct val="100000"/>
              </a:lnSpc>
              <a:defRPr sz="4000" b="1" i="0">
                <a:solidFill>
                  <a:schemeClr val="tx1"/>
                </a:solidFill>
                <a:latin typeface="Arial"/>
                <a:cs typeface="Arial"/>
              </a:defRPr>
            </a:lvl1pPr>
          </a:lstStyle>
          <a:p>
            <a:r>
              <a:rPr lang="en-US" dirty="0"/>
              <a:t>Title goes here</a:t>
            </a:r>
            <a:br>
              <a:rPr lang="en-US" dirty="0"/>
            </a:br>
            <a:r>
              <a:rPr lang="en-US" dirty="0"/>
              <a:t>40pt bold</a:t>
            </a:r>
            <a:endParaRPr dirty="0"/>
          </a:p>
        </p:txBody>
      </p:sp>
      <p:pic>
        <p:nvPicPr>
          <p:cNvPr id="8" name="Picture 7">
            <a:extLst>
              <a:ext uri="{FF2B5EF4-FFF2-40B4-BE49-F238E27FC236}">
                <a16:creationId xmlns:a16="http://schemas.microsoft.com/office/drawing/2014/main" id="{9A2E71C5-1FFC-0948-A92B-4E8EA50618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7931" y="5800007"/>
            <a:ext cx="1574800" cy="636178"/>
          </a:xfrm>
          <a:prstGeom prst="rect">
            <a:avLst/>
          </a:prstGeom>
        </p:spPr>
      </p:pic>
    </p:spTree>
    <p:extLst>
      <p:ext uri="{BB962C8B-B14F-4D97-AF65-F5344CB8AC3E}">
        <p14:creationId xmlns:p14="http://schemas.microsoft.com/office/powerpoint/2010/main" val="322994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Title Desig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46A467-11B1-0841-9BC1-3EB8E12BE5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91" t="50269" r="35619" b="3502"/>
          <a:stretch/>
        </p:blipFill>
        <p:spPr>
          <a:xfrm>
            <a:off x="0" y="0"/>
            <a:ext cx="12192000" cy="4171497"/>
          </a:xfrm>
          <a:prstGeom prst="rect">
            <a:avLst/>
          </a:prstGeom>
        </p:spPr>
      </p:pic>
      <p:sp>
        <p:nvSpPr>
          <p:cNvPr id="9" name="Content Placeholder 7">
            <a:extLst>
              <a:ext uri="{FF2B5EF4-FFF2-40B4-BE49-F238E27FC236}">
                <a16:creationId xmlns:a16="http://schemas.microsoft.com/office/drawing/2014/main" id="{081BD3B9-3C6C-B44C-B4C3-525A5D407C3F}"/>
              </a:ext>
            </a:extLst>
          </p:cNvPr>
          <p:cNvSpPr>
            <a:spLocks noGrp="1"/>
          </p:cNvSpPr>
          <p:nvPr>
            <p:ph sz="quarter" idx="10" hasCustomPrompt="1"/>
          </p:nvPr>
        </p:nvSpPr>
        <p:spPr>
          <a:xfrm>
            <a:off x="538784" y="525446"/>
            <a:ext cx="3722688" cy="219758"/>
          </a:xfrm>
          <a:prstGeom prst="rect">
            <a:avLst/>
          </a:prstGeom>
        </p:spPr>
        <p:txBody>
          <a:bodyPr/>
          <a:lstStyle>
            <a:lvl1pPr>
              <a:defRPr sz="1800" b="1">
                <a:solidFill>
                  <a:schemeClr val="tx1"/>
                </a:solidFill>
              </a:defRPr>
            </a:lvl1pPr>
            <a:lvl2pPr>
              <a:defRPr/>
            </a:lvl2pPr>
          </a:lstStyle>
          <a:p>
            <a:pPr lvl="0"/>
            <a:r>
              <a:rPr lang="en-US" dirty="0"/>
              <a:t>Event Name 18pt bold</a:t>
            </a:r>
          </a:p>
        </p:txBody>
      </p:sp>
      <p:sp>
        <p:nvSpPr>
          <p:cNvPr id="6" name="Text Placeholder 23">
            <a:extLst>
              <a:ext uri="{FF2B5EF4-FFF2-40B4-BE49-F238E27FC236}">
                <a16:creationId xmlns:a16="http://schemas.microsoft.com/office/drawing/2014/main" id="{BF19B6C8-9DB0-A746-BB78-70074F31BF2E}"/>
              </a:ext>
            </a:extLst>
          </p:cNvPr>
          <p:cNvSpPr>
            <a:spLocks noGrp="1"/>
          </p:cNvSpPr>
          <p:nvPr>
            <p:ph type="body" sz="quarter" idx="13" hasCustomPrompt="1"/>
          </p:nvPr>
        </p:nvSpPr>
        <p:spPr>
          <a:xfrm>
            <a:off x="548618" y="2578387"/>
            <a:ext cx="9419313" cy="876102"/>
          </a:xfrm>
          <a:prstGeom prst="rect">
            <a:avLst/>
          </a:prstGeom>
        </p:spPr>
        <p:txBody>
          <a:bodyPr anchor="t"/>
          <a:lstStyle>
            <a:lvl1pPr marL="0" marR="0" indent="0" defTabSz="914377" eaLnBrk="1" fontAlgn="auto" latinLnBrk="0" hangingPunct="1">
              <a:lnSpc>
                <a:spcPct val="100000"/>
              </a:lnSpc>
              <a:spcBef>
                <a:spcPts val="0"/>
              </a:spcBef>
              <a:spcAft>
                <a:spcPts val="0"/>
              </a:spcAft>
              <a:buClrTx/>
              <a:buSzTx/>
              <a:buFontTx/>
              <a:buNone/>
              <a:tabLst/>
              <a:defRPr sz="1800" b="0">
                <a:solidFill>
                  <a:schemeClr val="tx1"/>
                </a:solidFill>
                <a:latin typeface="Arial" panose="020B0604020202020204" pitchFamily="34" charset="0"/>
                <a:cs typeface="Arial" panose="020B0604020202020204" pitchFamily="34" charset="0"/>
              </a:defRPr>
            </a:lvl1pPr>
            <a:lvl2pPr>
              <a:defRPr sz="1051">
                <a:latin typeface="Arial" panose="020B0604020202020204" pitchFamily="34" charset="0"/>
                <a:cs typeface="Arial" panose="020B0604020202020204" pitchFamily="34" charset="0"/>
              </a:defRPr>
            </a:lvl2pPr>
            <a:lvl3pPr>
              <a:defRPr sz="1051">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r>
              <a:rPr lang="en-US" sz="1800" dirty="0"/>
              <a:t>Subtext goes here</a:t>
            </a:r>
          </a:p>
          <a:p>
            <a:r>
              <a:rPr lang="en-US" sz="1800" dirty="0"/>
              <a:t>18pt regular</a:t>
            </a:r>
          </a:p>
        </p:txBody>
      </p:sp>
      <p:sp>
        <p:nvSpPr>
          <p:cNvPr id="7" name="Holder 2">
            <a:extLst>
              <a:ext uri="{FF2B5EF4-FFF2-40B4-BE49-F238E27FC236}">
                <a16:creationId xmlns:a16="http://schemas.microsoft.com/office/drawing/2014/main" id="{DCA8D168-68C8-D045-BA9C-B461CED26ED4}"/>
              </a:ext>
            </a:extLst>
          </p:cNvPr>
          <p:cNvSpPr>
            <a:spLocks noGrp="1"/>
          </p:cNvSpPr>
          <p:nvPr>
            <p:ph type="title" hasCustomPrompt="1"/>
          </p:nvPr>
        </p:nvSpPr>
        <p:spPr>
          <a:xfrm>
            <a:off x="545255" y="1147311"/>
            <a:ext cx="9422676" cy="1226704"/>
          </a:xfrm>
          <a:prstGeom prst="rect">
            <a:avLst/>
          </a:prstGeom>
        </p:spPr>
        <p:txBody>
          <a:bodyPr lIns="0" tIns="0" rIns="0" bIns="0" anchor="t"/>
          <a:lstStyle>
            <a:lvl1pPr>
              <a:lnSpc>
                <a:spcPct val="100000"/>
              </a:lnSpc>
              <a:defRPr sz="4000" b="1" i="0">
                <a:solidFill>
                  <a:schemeClr val="tx1"/>
                </a:solidFill>
                <a:latin typeface="Arial"/>
                <a:cs typeface="Arial"/>
              </a:defRPr>
            </a:lvl1pPr>
          </a:lstStyle>
          <a:p>
            <a:r>
              <a:rPr lang="en-US" dirty="0"/>
              <a:t>Title goes here</a:t>
            </a:r>
            <a:br>
              <a:rPr lang="en-US" dirty="0"/>
            </a:br>
            <a:r>
              <a:rPr lang="en-US" dirty="0"/>
              <a:t>40pt bold</a:t>
            </a:r>
            <a:endParaRPr dirty="0"/>
          </a:p>
        </p:txBody>
      </p:sp>
    </p:spTree>
    <p:extLst>
      <p:ext uri="{BB962C8B-B14F-4D97-AF65-F5344CB8AC3E}">
        <p14:creationId xmlns:p14="http://schemas.microsoft.com/office/powerpoint/2010/main" val="170495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Desig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ECDA49A-87F8-F24D-BC57-72559FAF35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638" t="42423" r="11693" b="44780"/>
          <a:stretch/>
        </p:blipFill>
        <p:spPr>
          <a:xfrm>
            <a:off x="0" y="5796766"/>
            <a:ext cx="12192000" cy="1061234"/>
          </a:xfrm>
          <a:prstGeom prst="rect">
            <a:avLst/>
          </a:prstGeom>
        </p:spPr>
      </p:pic>
      <p:sp>
        <p:nvSpPr>
          <p:cNvPr id="22" name="TextBox 21">
            <a:extLst>
              <a:ext uri="{FF2B5EF4-FFF2-40B4-BE49-F238E27FC236}">
                <a16:creationId xmlns:a16="http://schemas.microsoft.com/office/drawing/2014/main" id="{AA2AE571-64A8-744A-B28C-DEC1B091915E}"/>
              </a:ext>
            </a:extLst>
          </p:cNvPr>
          <p:cNvSpPr txBox="1">
            <a:spLocks noChangeArrowheads="1"/>
          </p:cNvSpPr>
          <p:nvPr userDrawn="1"/>
        </p:nvSpPr>
        <p:spPr bwMode="auto">
          <a:xfrm>
            <a:off x="487026" y="6192735"/>
            <a:ext cx="332232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700" dirty="0">
                <a:solidFill>
                  <a:schemeClr val="tx1"/>
                </a:solidFill>
                <a:latin typeface="Arial" charset="0"/>
                <a:ea typeface="Arial" charset="0"/>
                <a:cs typeface="Arial" charset="0"/>
              </a:rPr>
              <a:t>© 2024 Bloomberg Finance L.P. All rights reserved.</a:t>
            </a:r>
          </a:p>
        </p:txBody>
      </p:sp>
      <p:sp>
        <p:nvSpPr>
          <p:cNvPr id="8" name="Holder 2">
            <a:extLst>
              <a:ext uri="{FF2B5EF4-FFF2-40B4-BE49-F238E27FC236}">
                <a16:creationId xmlns:a16="http://schemas.microsoft.com/office/drawing/2014/main" id="{324A00CE-6CA5-2E43-9589-7DC17AFD1D52}"/>
              </a:ext>
            </a:extLst>
          </p:cNvPr>
          <p:cNvSpPr>
            <a:spLocks noGrp="1"/>
          </p:cNvSpPr>
          <p:nvPr>
            <p:ph type="title" hasCustomPrompt="1"/>
          </p:nvPr>
        </p:nvSpPr>
        <p:spPr>
          <a:xfrm>
            <a:off x="545255" y="477708"/>
            <a:ext cx="9422676" cy="492211"/>
          </a:xfrm>
          <a:prstGeom prst="rect">
            <a:avLst/>
          </a:prstGeom>
        </p:spPr>
        <p:txBody>
          <a:bodyPr lIns="0" tIns="0" rIns="0" bIns="0" anchor="t"/>
          <a:lstStyle>
            <a:lvl1pPr>
              <a:lnSpc>
                <a:spcPct val="100000"/>
              </a:lnSpc>
              <a:defRPr sz="2800" b="1" i="0">
                <a:solidFill>
                  <a:schemeClr val="tx1"/>
                </a:solidFill>
                <a:latin typeface="Arial"/>
                <a:cs typeface="Arial"/>
              </a:defRPr>
            </a:lvl1pPr>
          </a:lstStyle>
          <a:p>
            <a:r>
              <a:rPr lang="en-US" dirty="0"/>
              <a:t>Content slide: Title goes here 28pt bold</a:t>
            </a:r>
            <a:endParaRPr dirty="0"/>
          </a:p>
        </p:txBody>
      </p:sp>
      <p:sp>
        <p:nvSpPr>
          <p:cNvPr id="13" name="Text Placeholder 23">
            <a:extLst>
              <a:ext uri="{FF2B5EF4-FFF2-40B4-BE49-F238E27FC236}">
                <a16:creationId xmlns:a16="http://schemas.microsoft.com/office/drawing/2014/main" id="{C1E31C17-649B-C24A-B605-46AF4F32A9D8}"/>
              </a:ext>
            </a:extLst>
          </p:cNvPr>
          <p:cNvSpPr>
            <a:spLocks noGrp="1"/>
          </p:cNvSpPr>
          <p:nvPr>
            <p:ph type="body" sz="quarter" idx="13" hasCustomPrompt="1"/>
          </p:nvPr>
        </p:nvSpPr>
        <p:spPr>
          <a:xfrm>
            <a:off x="548618" y="1174293"/>
            <a:ext cx="9419313" cy="4251722"/>
          </a:xfrm>
          <a:prstGeom prst="rect">
            <a:avLst/>
          </a:prstGeom>
        </p:spPr>
        <p:txBody>
          <a:bodyPr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sz="2549" b="0" i="0">
                <a:solidFill>
                  <a:schemeClr val="tx1"/>
                </a:solidFill>
                <a:latin typeface="Arial" panose="020B0604020202020204" pitchFamily="34"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marL="0" marR="0" lvl="0" indent="0" algn="l" defTabSz="914377" eaLnBrk="1" fontAlgn="auto" latinLnBrk="0" hangingPunct="1">
              <a:lnSpc>
                <a:spcPct val="100000"/>
              </a:lnSpc>
              <a:spcBef>
                <a:spcPts val="0"/>
              </a:spcBef>
              <a:spcAft>
                <a:spcPts val="0"/>
              </a:spcAft>
              <a:buClrTx/>
              <a:buSzTx/>
              <a:buFont typeface=".AppleSystemUIFont"/>
              <a:buNone/>
              <a:tabLst/>
              <a:defRPr/>
            </a:pPr>
            <a:r>
              <a:rPr lang="en-US" sz="1800" dirty="0"/>
              <a:t>Subtext goes here 18pt regular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a:t>
            </a:r>
          </a:p>
          <a:p>
            <a:endParaRPr lang="en-US" sz="1800" dirty="0"/>
          </a:p>
          <a:p>
            <a:r>
              <a:rPr lang="en-US" sz="1800" dirty="0"/>
              <a:t>Bullet 18pt regular</a:t>
            </a:r>
          </a:p>
          <a:p>
            <a:pPr lvl="1"/>
            <a:r>
              <a:rPr lang="en-US" sz="1800" kern="1200" spc="50" dirty="0"/>
              <a:t> Bullet 18pt regular</a:t>
            </a:r>
          </a:p>
          <a:p>
            <a:pPr lvl="2"/>
            <a:r>
              <a:rPr lang="en-US" sz="1800" kern="1200" spc="50" dirty="0"/>
              <a:t>Bullet 18pt regular</a:t>
            </a:r>
          </a:p>
        </p:txBody>
      </p:sp>
      <p:pic>
        <p:nvPicPr>
          <p:cNvPr id="12" name="Picture 11">
            <a:extLst>
              <a:ext uri="{FF2B5EF4-FFF2-40B4-BE49-F238E27FC236}">
                <a16:creationId xmlns:a16="http://schemas.microsoft.com/office/drawing/2014/main" id="{819ADF0B-04E0-1344-96E3-0C8817398D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pic>
        <p:nvPicPr>
          <p:cNvPr id="14" name="Picture 13">
            <a:extLst>
              <a:ext uri="{FF2B5EF4-FFF2-40B4-BE49-F238E27FC236}">
                <a16:creationId xmlns:a16="http://schemas.microsoft.com/office/drawing/2014/main" id="{29A69BC8-FBD4-9A4E-A3E0-F28003F9B49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67931" y="5800007"/>
            <a:ext cx="1574800" cy="636178"/>
          </a:xfrm>
          <a:prstGeom prst="rect">
            <a:avLst/>
          </a:prstGeom>
        </p:spPr>
      </p:pic>
    </p:spTree>
    <p:extLst>
      <p:ext uri="{BB962C8B-B14F-4D97-AF65-F5344CB8AC3E}">
        <p14:creationId xmlns:p14="http://schemas.microsoft.com/office/powerpoint/2010/main" val="32138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esig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9898B9-4152-9D46-9CF1-7086E64147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638" t="42423" r="11693" b="44780"/>
          <a:stretch/>
        </p:blipFill>
        <p:spPr>
          <a:xfrm>
            <a:off x="0" y="5796766"/>
            <a:ext cx="12192000" cy="1061234"/>
          </a:xfrm>
          <a:prstGeom prst="rect">
            <a:avLst/>
          </a:prstGeom>
        </p:spPr>
      </p:pic>
      <p:sp>
        <p:nvSpPr>
          <p:cNvPr id="17" name="TextBox 16">
            <a:extLst>
              <a:ext uri="{FF2B5EF4-FFF2-40B4-BE49-F238E27FC236}">
                <a16:creationId xmlns:a16="http://schemas.microsoft.com/office/drawing/2014/main" id="{260EAAC1-3424-264A-A1FC-7BC9FC250634}"/>
              </a:ext>
            </a:extLst>
          </p:cNvPr>
          <p:cNvSpPr txBox="1">
            <a:spLocks noChangeArrowheads="1"/>
          </p:cNvSpPr>
          <p:nvPr userDrawn="1"/>
        </p:nvSpPr>
        <p:spPr bwMode="auto">
          <a:xfrm>
            <a:off x="487026" y="6192735"/>
            <a:ext cx="332232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marL="0" marR="0" indent="0" algn="l" defTabSz="914377" rtl="0" eaLnBrk="1" fontAlgn="base" latinLnBrk="0" hangingPunct="1">
              <a:lnSpc>
                <a:spcPct val="100000"/>
              </a:lnSpc>
              <a:spcBef>
                <a:spcPct val="0"/>
              </a:spcBef>
              <a:spcAft>
                <a:spcPct val="0"/>
              </a:spcAft>
              <a:buClrTx/>
              <a:buSzTx/>
              <a:buFontTx/>
              <a:buNone/>
              <a:tabLst/>
              <a:defRPr/>
            </a:pPr>
            <a:r>
              <a:rPr lang="en-US" altLang="en-US" sz="700" dirty="0">
                <a:solidFill>
                  <a:schemeClr val="tx1"/>
                </a:solidFill>
                <a:latin typeface="Arial" charset="0"/>
                <a:ea typeface="Arial" charset="0"/>
                <a:cs typeface="Arial" charset="0"/>
              </a:rPr>
              <a:t>© 2024 Bloomberg Finance L.P. All rights reserved.</a:t>
            </a:r>
          </a:p>
        </p:txBody>
      </p:sp>
      <p:sp>
        <p:nvSpPr>
          <p:cNvPr id="7" name="Holder 2">
            <a:extLst>
              <a:ext uri="{FF2B5EF4-FFF2-40B4-BE49-F238E27FC236}">
                <a16:creationId xmlns:a16="http://schemas.microsoft.com/office/drawing/2014/main" id="{83D1466A-3F83-B94F-B240-02A63BE9EB88}"/>
              </a:ext>
            </a:extLst>
          </p:cNvPr>
          <p:cNvSpPr>
            <a:spLocks noGrp="1"/>
          </p:cNvSpPr>
          <p:nvPr>
            <p:ph type="title" hasCustomPrompt="1"/>
          </p:nvPr>
        </p:nvSpPr>
        <p:spPr>
          <a:xfrm>
            <a:off x="545255" y="477708"/>
            <a:ext cx="9422676" cy="492211"/>
          </a:xfrm>
          <a:prstGeom prst="rect">
            <a:avLst/>
          </a:prstGeom>
        </p:spPr>
        <p:txBody>
          <a:bodyPr lIns="0" tIns="0" rIns="0" bIns="0" anchor="t"/>
          <a:lstStyle>
            <a:lvl1pPr>
              <a:lnSpc>
                <a:spcPct val="100000"/>
              </a:lnSpc>
              <a:defRPr sz="2800" b="1" i="0">
                <a:solidFill>
                  <a:schemeClr val="tx1"/>
                </a:solidFill>
                <a:latin typeface="Arial"/>
                <a:cs typeface="Arial"/>
              </a:defRPr>
            </a:lvl1pPr>
          </a:lstStyle>
          <a:p>
            <a:r>
              <a:rPr lang="en-US" dirty="0"/>
              <a:t>Content slide: Title goes here 28pt bold</a:t>
            </a:r>
            <a:endParaRPr dirty="0"/>
          </a:p>
        </p:txBody>
      </p:sp>
      <p:sp>
        <p:nvSpPr>
          <p:cNvPr id="11" name="Text Placeholder 23">
            <a:extLst>
              <a:ext uri="{FF2B5EF4-FFF2-40B4-BE49-F238E27FC236}">
                <a16:creationId xmlns:a16="http://schemas.microsoft.com/office/drawing/2014/main" id="{7321FF85-1DDB-8F47-8F22-1D1AE81AE15F}"/>
              </a:ext>
            </a:extLst>
          </p:cNvPr>
          <p:cNvSpPr>
            <a:spLocks noGrp="1"/>
          </p:cNvSpPr>
          <p:nvPr>
            <p:ph type="body" sz="quarter" idx="13" hasCustomPrompt="1"/>
          </p:nvPr>
        </p:nvSpPr>
        <p:spPr>
          <a:xfrm>
            <a:off x="548618" y="1174293"/>
            <a:ext cx="9419313" cy="4251722"/>
          </a:xfrm>
          <a:prstGeom prst="rect">
            <a:avLst/>
          </a:prstGeom>
        </p:spPr>
        <p:txBody>
          <a:bodyPr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sz="2549" b="0" i="0">
                <a:solidFill>
                  <a:schemeClr val="tx1"/>
                </a:solidFill>
                <a:latin typeface="Arial" panose="020B0604020202020204" pitchFamily="34"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marL="0" marR="0" lvl="0" indent="0" algn="l" defTabSz="914377" eaLnBrk="1" fontAlgn="auto" latinLnBrk="0" hangingPunct="1">
              <a:lnSpc>
                <a:spcPct val="100000"/>
              </a:lnSpc>
              <a:spcBef>
                <a:spcPts val="0"/>
              </a:spcBef>
              <a:spcAft>
                <a:spcPts val="0"/>
              </a:spcAft>
              <a:buClrTx/>
              <a:buSzTx/>
              <a:buFont typeface=".AppleSystemUIFont"/>
              <a:buNone/>
              <a:tabLst/>
              <a:defRPr/>
            </a:pPr>
            <a:r>
              <a:rPr lang="en-US" sz="1800" dirty="0"/>
              <a:t>Subtext goes here 18pt regular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a:t>
            </a:r>
          </a:p>
          <a:p>
            <a:endParaRPr lang="en-US" sz="1800" dirty="0"/>
          </a:p>
          <a:p>
            <a:r>
              <a:rPr lang="en-US" sz="1800" dirty="0"/>
              <a:t>Bullet 18pt regular</a:t>
            </a:r>
          </a:p>
          <a:p>
            <a:pPr lvl="1"/>
            <a:r>
              <a:rPr lang="en-US" sz="1800" kern="1200" spc="50" dirty="0"/>
              <a:t> Bullet 18pt regular</a:t>
            </a:r>
          </a:p>
          <a:p>
            <a:pPr lvl="2"/>
            <a:r>
              <a:rPr lang="en-US" sz="1800" kern="1200" spc="50" dirty="0"/>
              <a:t>Bullet 18pt regular</a:t>
            </a:r>
          </a:p>
        </p:txBody>
      </p:sp>
      <p:pic>
        <p:nvPicPr>
          <p:cNvPr id="10" name="Picture 9">
            <a:extLst>
              <a:ext uri="{FF2B5EF4-FFF2-40B4-BE49-F238E27FC236}">
                <a16:creationId xmlns:a16="http://schemas.microsoft.com/office/drawing/2014/main" id="{441150F5-797A-B548-9A63-80352A2F5F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8163" y="5849376"/>
            <a:ext cx="2614651" cy="237899"/>
          </a:xfrm>
          <a:prstGeom prst="rect">
            <a:avLst/>
          </a:prstGeom>
        </p:spPr>
      </p:pic>
    </p:spTree>
    <p:extLst>
      <p:ext uri="{BB962C8B-B14F-4D97-AF65-F5344CB8AC3E}">
        <p14:creationId xmlns:p14="http://schemas.microsoft.com/office/powerpoint/2010/main" val="1455154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sign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0CC7F8-DA27-574D-8A05-841B03A0CD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638" t="42423" r="11693" b="44780"/>
          <a:stretch/>
        </p:blipFill>
        <p:spPr>
          <a:xfrm>
            <a:off x="0" y="5796766"/>
            <a:ext cx="12192000" cy="1061234"/>
          </a:xfrm>
          <a:prstGeom prst="rect">
            <a:avLst/>
          </a:prstGeom>
        </p:spPr>
      </p:pic>
      <p:sp>
        <p:nvSpPr>
          <p:cNvPr id="6" name="Holder 2">
            <a:extLst>
              <a:ext uri="{FF2B5EF4-FFF2-40B4-BE49-F238E27FC236}">
                <a16:creationId xmlns:a16="http://schemas.microsoft.com/office/drawing/2014/main" id="{62436936-4B63-FC40-813D-733F5D77C348}"/>
              </a:ext>
            </a:extLst>
          </p:cNvPr>
          <p:cNvSpPr>
            <a:spLocks noGrp="1"/>
          </p:cNvSpPr>
          <p:nvPr>
            <p:ph type="title" hasCustomPrompt="1"/>
          </p:nvPr>
        </p:nvSpPr>
        <p:spPr>
          <a:xfrm>
            <a:off x="545255" y="477708"/>
            <a:ext cx="9422676" cy="492211"/>
          </a:xfrm>
          <a:prstGeom prst="rect">
            <a:avLst/>
          </a:prstGeom>
        </p:spPr>
        <p:txBody>
          <a:bodyPr lIns="0" tIns="0" rIns="0" bIns="0" anchor="t"/>
          <a:lstStyle>
            <a:lvl1pPr>
              <a:lnSpc>
                <a:spcPct val="100000"/>
              </a:lnSpc>
              <a:defRPr sz="2800" b="1" i="0">
                <a:solidFill>
                  <a:schemeClr val="tx1"/>
                </a:solidFill>
                <a:latin typeface="Arial"/>
                <a:cs typeface="Arial"/>
              </a:defRPr>
            </a:lvl1pPr>
          </a:lstStyle>
          <a:p>
            <a:r>
              <a:rPr lang="en-US" dirty="0"/>
              <a:t>Content slide: Title goes here 28pt bold</a:t>
            </a:r>
            <a:endParaRPr dirty="0"/>
          </a:p>
        </p:txBody>
      </p:sp>
      <p:sp>
        <p:nvSpPr>
          <p:cNvPr id="10" name="Text Placeholder 23">
            <a:extLst>
              <a:ext uri="{FF2B5EF4-FFF2-40B4-BE49-F238E27FC236}">
                <a16:creationId xmlns:a16="http://schemas.microsoft.com/office/drawing/2014/main" id="{E7410F0C-9B4F-C54A-ACAB-4DCD520A9889}"/>
              </a:ext>
            </a:extLst>
          </p:cNvPr>
          <p:cNvSpPr>
            <a:spLocks noGrp="1"/>
          </p:cNvSpPr>
          <p:nvPr>
            <p:ph type="body" sz="quarter" idx="13" hasCustomPrompt="1"/>
          </p:nvPr>
        </p:nvSpPr>
        <p:spPr>
          <a:xfrm>
            <a:off x="548618" y="1174293"/>
            <a:ext cx="9419313" cy="4251722"/>
          </a:xfrm>
          <a:prstGeom prst="rect">
            <a:avLst/>
          </a:prstGeom>
        </p:spPr>
        <p:txBody>
          <a:bodyPr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sz="2549" b="0" i="0">
                <a:solidFill>
                  <a:schemeClr val="tx1"/>
                </a:solidFill>
                <a:latin typeface="Arial" panose="020B0604020202020204" pitchFamily="34"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marL="0" marR="0" lvl="0" indent="0" algn="l" defTabSz="914377" eaLnBrk="1" fontAlgn="auto" latinLnBrk="0" hangingPunct="1">
              <a:lnSpc>
                <a:spcPct val="100000"/>
              </a:lnSpc>
              <a:spcBef>
                <a:spcPts val="0"/>
              </a:spcBef>
              <a:spcAft>
                <a:spcPts val="0"/>
              </a:spcAft>
              <a:buClrTx/>
              <a:buSzTx/>
              <a:buFont typeface=".AppleSystemUIFont"/>
              <a:buNone/>
              <a:tabLst/>
              <a:defRPr/>
            </a:pPr>
            <a:r>
              <a:rPr lang="en-US" sz="1800" dirty="0"/>
              <a:t>Subtext goes here 18pt regular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a:t>
            </a:r>
          </a:p>
          <a:p>
            <a:endParaRPr lang="en-US" sz="1800" dirty="0"/>
          </a:p>
          <a:p>
            <a:r>
              <a:rPr lang="en-US" sz="1800" dirty="0"/>
              <a:t>Bullet 18pt regular</a:t>
            </a:r>
          </a:p>
          <a:p>
            <a:pPr lvl="1"/>
            <a:r>
              <a:rPr lang="en-US" sz="1800" kern="1200" spc="50" dirty="0"/>
              <a:t> Bullet 18pt regular</a:t>
            </a:r>
          </a:p>
          <a:p>
            <a:pPr lvl="2"/>
            <a:r>
              <a:rPr lang="en-US" sz="1800" kern="1200" spc="50" dirty="0"/>
              <a:t>Bullet 18pt regular</a:t>
            </a:r>
          </a:p>
        </p:txBody>
      </p:sp>
      <p:pic>
        <p:nvPicPr>
          <p:cNvPr id="7" name="Picture 6">
            <a:extLst>
              <a:ext uri="{FF2B5EF4-FFF2-40B4-BE49-F238E27FC236}">
                <a16:creationId xmlns:a16="http://schemas.microsoft.com/office/drawing/2014/main" id="{57B46F1B-1E90-3647-8C7E-5070180E631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67931" y="5800007"/>
            <a:ext cx="1574800" cy="636178"/>
          </a:xfrm>
          <a:prstGeom prst="rect">
            <a:avLst/>
          </a:prstGeom>
        </p:spPr>
      </p:pic>
    </p:spTree>
    <p:extLst>
      <p:ext uri="{BB962C8B-B14F-4D97-AF65-F5344CB8AC3E}">
        <p14:creationId xmlns:p14="http://schemas.microsoft.com/office/powerpoint/2010/main" val="3931541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Design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56CD3D-8636-0347-B5C6-67898956EF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638" t="42423" r="11693" b="44780"/>
          <a:stretch/>
        </p:blipFill>
        <p:spPr>
          <a:xfrm>
            <a:off x="0" y="5796766"/>
            <a:ext cx="12192000" cy="1061234"/>
          </a:xfrm>
          <a:prstGeom prst="rect">
            <a:avLst/>
          </a:prstGeom>
        </p:spPr>
      </p:pic>
      <p:sp>
        <p:nvSpPr>
          <p:cNvPr id="5" name="Holder 2">
            <a:extLst>
              <a:ext uri="{FF2B5EF4-FFF2-40B4-BE49-F238E27FC236}">
                <a16:creationId xmlns:a16="http://schemas.microsoft.com/office/drawing/2014/main" id="{01D4CAA4-E996-924F-B791-A5BC263EAD55}"/>
              </a:ext>
            </a:extLst>
          </p:cNvPr>
          <p:cNvSpPr>
            <a:spLocks noGrp="1"/>
          </p:cNvSpPr>
          <p:nvPr>
            <p:ph type="title" hasCustomPrompt="1"/>
          </p:nvPr>
        </p:nvSpPr>
        <p:spPr>
          <a:xfrm>
            <a:off x="545255" y="477708"/>
            <a:ext cx="9422676" cy="492211"/>
          </a:xfrm>
          <a:prstGeom prst="rect">
            <a:avLst/>
          </a:prstGeom>
        </p:spPr>
        <p:txBody>
          <a:bodyPr lIns="0" tIns="0" rIns="0" bIns="0" anchor="t"/>
          <a:lstStyle>
            <a:lvl1pPr>
              <a:lnSpc>
                <a:spcPct val="100000"/>
              </a:lnSpc>
              <a:defRPr sz="2800" b="1" i="0">
                <a:solidFill>
                  <a:schemeClr val="tx1"/>
                </a:solidFill>
                <a:latin typeface="Arial"/>
                <a:cs typeface="Arial"/>
              </a:defRPr>
            </a:lvl1pPr>
          </a:lstStyle>
          <a:p>
            <a:r>
              <a:rPr lang="en-US" dirty="0"/>
              <a:t>Content slide: Title goes here 28pt bold</a:t>
            </a:r>
            <a:endParaRPr dirty="0"/>
          </a:p>
        </p:txBody>
      </p:sp>
      <p:sp>
        <p:nvSpPr>
          <p:cNvPr id="8" name="Text Placeholder 23">
            <a:extLst>
              <a:ext uri="{FF2B5EF4-FFF2-40B4-BE49-F238E27FC236}">
                <a16:creationId xmlns:a16="http://schemas.microsoft.com/office/drawing/2014/main" id="{F80C8F9A-0E8F-4346-A56C-96A0894C3BD0}"/>
              </a:ext>
            </a:extLst>
          </p:cNvPr>
          <p:cNvSpPr>
            <a:spLocks noGrp="1"/>
          </p:cNvSpPr>
          <p:nvPr>
            <p:ph type="body" sz="quarter" idx="13" hasCustomPrompt="1"/>
          </p:nvPr>
        </p:nvSpPr>
        <p:spPr>
          <a:xfrm>
            <a:off x="548618" y="1174293"/>
            <a:ext cx="9419313" cy="4251722"/>
          </a:xfrm>
          <a:prstGeom prst="rect">
            <a:avLst/>
          </a:prstGeom>
        </p:spPr>
        <p:txBody>
          <a:bodyPr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sz="2549" b="0" i="0">
                <a:solidFill>
                  <a:schemeClr val="tx1"/>
                </a:solidFill>
                <a:latin typeface="Arial" panose="020B0604020202020204" pitchFamily="34"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cs typeface="Arial" panose="020B0604020202020204" pitchFamily="34" charset="0"/>
              </a:defRPr>
            </a:lvl3pPr>
            <a:lvl4pPr>
              <a:defRPr sz="1051">
                <a:latin typeface="Arial" panose="020B0604020202020204" pitchFamily="34" charset="0"/>
                <a:cs typeface="Arial" panose="020B0604020202020204" pitchFamily="34" charset="0"/>
              </a:defRPr>
            </a:lvl4pPr>
            <a:lvl5pPr>
              <a:defRPr sz="1051">
                <a:latin typeface="Arial" panose="020B0604020202020204" pitchFamily="34" charset="0"/>
                <a:cs typeface="Arial" panose="020B0604020202020204" pitchFamily="34" charset="0"/>
              </a:defRPr>
            </a:lvl5pPr>
          </a:lstStyle>
          <a:p>
            <a:pPr marL="0" marR="0" lvl="0" indent="0" algn="l" defTabSz="914377" eaLnBrk="1" fontAlgn="auto" latinLnBrk="0" hangingPunct="1">
              <a:lnSpc>
                <a:spcPct val="100000"/>
              </a:lnSpc>
              <a:spcBef>
                <a:spcPts val="0"/>
              </a:spcBef>
              <a:spcAft>
                <a:spcPts val="0"/>
              </a:spcAft>
              <a:buClrTx/>
              <a:buSzTx/>
              <a:buFont typeface=".AppleSystemUIFont"/>
              <a:buNone/>
              <a:tabLst/>
              <a:defRPr/>
            </a:pPr>
            <a:r>
              <a:rPr lang="en-US" sz="1800" dirty="0"/>
              <a:t>Subtext goes here 18pt regular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 Body copy goes here Body copy goes here Body copy goes here Body copy goes here Body goes here Body copy goes here</a:t>
            </a:r>
          </a:p>
          <a:p>
            <a:endParaRPr lang="en-US" sz="1800" dirty="0"/>
          </a:p>
          <a:p>
            <a:r>
              <a:rPr lang="en-US" sz="1800" dirty="0"/>
              <a:t>Bullet 18pt regular</a:t>
            </a:r>
          </a:p>
          <a:p>
            <a:pPr lvl="1"/>
            <a:r>
              <a:rPr lang="en-US" sz="1800" kern="1200" spc="50" dirty="0"/>
              <a:t> Bullet 18pt regular</a:t>
            </a:r>
          </a:p>
          <a:p>
            <a:pPr lvl="2"/>
            <a:r>
              <a:rPr lang="en-US" sz="1800" kern="1200" spc="50" dirty="0"/>
              <a:t>Bullet 18pt regular</a:t>
            </a:r>
          </a:p>
        </p:txBody>
      </p:sp>
    </p:spTree>
    <p:extLst>
      <p:ext uri="{BB962C8B-B14F-4D97-AF65-F5344CB8AC3E}">
        <p14:creationId xmlns:p14="http://schemas.microsoft.com/office/powerpoint/2010/main" val="345936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FFFFFF"/>
              </a:solidFill>
            </a:endParaRPr>
          </a:p>
        </p:txBody>
      </p:sp>
    </p:spTree>
    <p:extLst>
      <p:ext uri="{BB962C8B-B14F-4D97-AF65-F5344CB8AC3E}">
        <p14:creationId xmlns:p14="http://schemas.microsoft.com/office/powerpoint/2010/main" val="112094123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Lst>
  <p:txStyles>
    <p:titleStyle>
      <a:lvl1pPr>
        <a:defRPr dirty="0">
          <a:solidFill>
            <a:schemeClr val="tx1"/>
          </a:solidFill>
          <a:latin typeface="+mj-lt"/>
          <a:ea typeface="+mj-ea"/>
          <a:cs typeface="+mj-cs"/>
        </a:defRPr>
      </a:lvl1pPr>
    </p:titleStyle>
    <p:bodyStyle>
      <a:lvl1pPr marL="0">
        <a:defRPr lang="en-US" sz="1500" b="1" dirty="0" smtClean="0">
          <a:solidFill>
            <a:schemeClr val="tx1"/>
          </a:solidFill>
          <a:latin typeface="Arial" charset="0"/>
          <a:ea typeface="Arial" charset="0"/>
          <a:cs typeface="Arial" charset="0"/>
        </a:defRPr>
      </a:lvl1pPr>
      <a:lvl2pPr marL="342891">
        <a:defRPr>
          <a:latin typeface="Arial" charset="0"/>
          <a:ea typeface="Arial" charset="0"/>
          <a:cs typeface="Arial" charset="0"/>
        </a:defRPr>
      </a:lvl2pPr>
      <a:lvl3pPr marL="685783">
        <a:defRPr>
          <a:latin typeface="Arial" charset="0"/>
          <a:ea typeface="Arial" charset="0"/>
          <a:cs typeface="Arial" charset="0"/>
        </a:defRPr>
      </a:lvl3pPr>
      <a:lvl4pPr marL="1028674">
        <a:defRPr>
          <a:latin typeface="Arial" charset="0"/>
          <a:ea typeface="Arial" charset="0"/>
          <a:cs typeface="Arial" charset="0"/>
        </a:defRPr>
      </a:lvl4pPr>
      <a:lvl5pPr marL="1371566">
        <a:defRPr>
          <a:latin typeface="+mn-lt"/>
          <a:ea typeface="+mn-ea"/>
          <a:cs typeface="+mn-cs"/>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p:bodyStyle>
    <p:otherStyle>
      <a:lvl1pPr marL="0">
        <a:defRPr>
          <a:latin typeface="+mn-lt"/>
          <a:ea typeface="+mn-ea"/>
          <a:cs typeface="+mn-cs"/>
        </a:defRPr>
      </a:lvl1pPr>
      <a:lvl2pPr marL="342891">
        <a:defRPr>
          <a:latin typeface="+mn-lt"/>
          <a:ea typeface="+mn-ea"/>
          <a:cs typeface="+mn-cs"/>
        </a:defRPr>
      </a:lvl2pPr>
      <a:lvl3pPr marL="685783">
        <a:defRPr>
          <a:latin typeface="+mn-lt"/>
          <a:ea typeface="+mn-ea"/>
          <a:cs typeface="+mn-cs"/>
        </a:defRPr>
      </a:lvl3pPr>
      <a:lvl4pPr marL="1028674">
        <a:defRPr>
          <a:latin typeface="+mn-lt"/>
          <a:ea typeface="+mn-ea"/>
          <a:cs typeface="+mn-cs"/>
        </a:defRPr>
      </a:lvl4pPr>
      <a:lvl5pPr marL="1371566">
        <a:defRPr>
          <a:latin typeface="+mn-lt"/>
          <a:ea typeface="+mn-ea"/>
          <a:cs typeface="+mn-cs"/>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flickr.com/photos/130561288@N04/4893825836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eph.io/en/news/blog/2024/ceph-a-journey-to-1tibps/#fix-three"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ceph.io/en/news/blog/2024/ceph-a-journey-to-1tibps/#fix-three"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hyperlink" Target="https://ceph.io/en/news/blog/2024/ceph-a-journey-to-1tibps/#fix-three"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eph/ceph/pull/35277/files"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eph/ceph/pull/35277/file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www.bloomberg.com/careers"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8784" y="378337"/>
            <a:ext cx="9405316" cy="2640909"/>
          </a:xfrm>
        </p:spPr>
        <p:txBody>
          <a:bodyPr/>
          <a:lstStyle/>
          <a:p>
            <a:r>
              <a:rPr lang="en-US" dirty="0"/>
              <a:t>Designing and Tuning for All-Flash </a:t>
            </a:r>
            <a:r>
              <a:rPr lang="en-US" dirty="0" err="1"/>
              <a:t>Ceph</a:t>
            </a:r>
            <a:r>
              <a:rPr lang="en-US" dirty="0"/>
              <a:t> RBD Storage</a:t>
            </a:r>
          </a:p>
        </p:txBody>
      </p:sp>
      <p:sp>
        <p:nvSpPr>
          <p:cNvPr id="6" name="Text Placeholder 5"/>
          <p:cNvSpPr>
            <a:spLocks noGrp="1"/>
          </p:cNvSpPr>
          <p:nvPr>
            <p:ph type="body" sz="quarter" idx="13"/>
          </p:nvPr>
        </p:nvSpPr>
        <p:spPr>
          <a:xfrm>
            <a:off x="538786" y="3222444"/>
            <a:ext cx="3195014" cy="1905610"/>
          </a:xfrm>
          <a:solidFill>
            <a:schemeClr val="bg1">
              <a:alpha val="50000"/>
            </a:schemeClr>
          </a:solidFill>
        </p:spPr>
        <p:txBody>
          <a:bodyPr wrap="square" lIns="0" tIns="0" rIns="0" bIns="0">
            <a:spAutoFit/>
          </a:bodyPr>
          <a:lstStyle/>
          <a:p>
            <a:pPr lvl="0"/>
            <a:r>
              <a:rPr lang="en-US" dirty="0" err="1"/>
              <a:t>Ceph</a:t>
            </a:r>
            <a:r>
              <a:rPr lang="en-US" dirty="0"/>
              <a:t> Days NYC 2024</a:t>
            </a:r>
            <a:br>
              <a:rPr lang="en-US" dirty="0"/>
            </a:br>
            <a:r>
              <a:rPr lang="en" dirty="0"/>
              <a:t>April 26, 2024</a:t>
            </a:r>
          </a:p>
          <a:p>
            <a:pPr lvl="0"/>
            <a:endParaRPr lang="en" dirty="0"/>
          </a:p>
          <a:p>
            <a:r>
              <a:rPr lang="en" dirty="0"/>
              <a:t>Tyler </a:t>
            </a:r>
            <a:r>
              <a:rPr lang="en" dirty="0" err="1"/>
              <a:t>Stachecki</a:t>
            </a:r>
            <a:endParaRPr lang="en" dirty="0"/>
          </a:p>
          <a:p>
            <a:r>
              <a:rPr lang="en" dirty="0"/>
              <a:t>Cloud Infrastructure</a:t>
            </a:r>
          </a:p>
        </p:txBody>
      </p:sp>
    </p:spTree>
    <p:extLst>
      <p:ext uri="{BB962C8B-B14F-4D97-AF65-F5344CB8AC3E}">
        <p14:creationId xmlns:p14="http://schemas.microsoft.com/office/powerpoint/2010/main" val="4085105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pic>
        <p:nvPicPr>
          <p:cNvPr id="1026" name="Picture 2">
            <a:extLst>
              <a:ext uri="{FF2B5EF4-FFF2-40B4-BE49-F238E27FC236}">
                <a16:creationId xmlns:a16="http://schemas.microsoft.com/office/drawing/2014/main" id="{CDB528CB-15C8-7813-9068-4501ECB26A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26503"/>
          <a:stretch/>
        </p:blipFill>
        <p:spPr bwMode="auto">
          <a:xfrm>
            <a:off x="468457" y="2498857"/>
            <a:ext cx="6096000" cy="2275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A5D891-C108-EC1D-ABC0-2292EC27E6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446"/>
          <a:stretch/>
        </p:blipFill>
        <p:spPr bwMode="auto">
          <a:xfrm>
            <a:off x="6863693" y="2505784"/>
            <a:ext cx="4840047" cy="227517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C2E1C99-4DBA-B0E1-81B2-4A736AA1B3DE}"/>
              </a:ext>
            </a:extLst>
          </p:cNvPr>
          <p:cNvSpPr/>
          <p:nvPr/>
        </p:nvSpPr>
        <p:spPr>
          <a:xfrm>
            <a:off x="3128530" y="3203170"/>
            <a:ext cx="1537854" cy="134503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5855874-7C99-84B3-565A-F9628EA29479}"/>
              </a:ext>
            </a:extLst>
          </p:cNvPr>
          <p:cNvSpPr/>
          <p:nvPr/>
        </p:nvSpPr>
        <p:spPr>
          <a:xfrm>
            <a:off x="1441058" y="3203169"/>
            <a:ext cx="1537854" cy="134503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58B4857-A99F-1868-FA47-18F432A43ED0}"/>
              </a:ext>
            </a:extLst>
          </p:cNvPr>
          <p:cNvSpPr/>
          <p:nvPr/>
        </p:nvSpPr>
        <p:spPr>
          <a:xfrm>
            <a:off x="4847857" y="3248644"/>
            <a:ext cx="1537854" cy="134503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16FF74B-21FD-B681-82D9-4862F5DC2706}"/>
              </a:ext>
            </a:extLst>
          </p:cNvPr>
          <p:cNvSpPr txBox="1"/>
          <p:nvPr/>
        </p:nvSpPr>
        <p:spPr>
          <a:xfrm>
            <a:off x="1552232" y="3373580"/>
            <a:ext cx="1076667" cy="338554"/>
          </a:xfrm>
          <a:prstGeom prst="rect">
            <a:avLst/>
          </a:prstGeom>
          <a:noFill/>
        </p:spPr>
        <p:txBody>
          <a:bodyPr wrap="square" rtlCol="0">
            <a:spAutoFit/>
          </a:bodyPr>
          <a:lstStyle/>
          <a:p>
            <a:r>
              <a:rPr lang="en-US" sz="1600" dirty="0"/>
              <a:t>4K Block</a:t>
            </a:r>
          </a:p>
        </p:txBody>
      </p:sp>
      <p:sp>
        <p:nvSpPr>
          <p:cNvPr id="12" name="TextBox 11">
            <a:extLst>
              <a:ext uri="{FF2B5EF4-FFF2-40B4-BE49-F238E27FC236}">
                <a16:creationId xmlns:a16="http://schemas.microsoft.com/office/drawing/2014/main" id="{5FE395E8-67BE-227C-27F9-184D511598C9}"/>
              </a:ext>
            </a:extLst>
          </p:cNvPr>
          <p:cNvSpPr txBox="1"/>
          <p:nvPr/>
        </p:nvSpPr>
        <p:spPr>
          <a:xfrm>
            <a:off x="3260148" y="3373580"/>
            <a:ext cx="1209229" cy="338554"/>
          </a:xfrm>
          <a:prstGeom prst="rect">
            <a:avLst/>
          </a:prstGeom>
          <a:noFill/>
        </p:spPr>
        <p:txBody>
          <a:bodyPr wrap="square" rtlCol="0">
            <a:spAutoFit/>
          </a:bodyPr>
          <a:lstStyle/>
          <a:p>
            <a:r>
              <a:rPr lang="en-US" sz="1600" dirty="0"/>
              <a:t>16K Block</a:t>
            </a:r>
          </a:p>
        </p:txBody>
      </p:sp>
      <p:sp>
        <p:nvSpPr>
          <p:cNvPr id="13" name="TextBox 12">
            <a:extLst>
              <a:ext uri="{FF2B5EF4-FFF2-40B4-BE49-F238E27FC236}">
                <a16:creationId xmlns:a16="http://schemas.microsoft.com/office/drawing/2014/main" id="{E30179BA-D764-0300-23DF-29DA115BD854}"/>
              </a:ext>
            </a:extLst>
          </p:cNvPr>
          <p:cNvSpPr txBox="1"/>
          <p:nvPr/>
        </p:nvSpPr>
        <p:spPr>
          <a:xfrm>
            <a:off x="5039171" y="3373580"/>
            <a:ext cx="1209229" cy="338554"/>
          </a:xfrm>
          <a:prstGeom prst="rect">
            <a:avLst/>
          </a:prstGeom>
          <a:noFill/>
        </p:spPr>
        <p:txBody>
          <a:bodyPr wrap="square" rtlCol="0">
            <a:spAutoFit/>
          </a:bodyPr>
          <a:lstStyle/>
          <a:p>
            <a:r>
              <a:rPr lang="en-US" sz="1600" dirty="0"/>
              <a:t>64K Block</a:t>
            </a:r>
          </a:p>
        </p:txBody>
      </p:sp>
      <p:sp>
        <p:nvSpPr>
          <p:cNvPr id="3" name="Text Placeholder 2">
            <a:extLst>
              <a:ext uri="{FF2B5EF4-FFF2-40B4-BE49-F238E27FC236}">
                <a16:creationId xmlns:a16="http://schemas.microsoft.com/office/drawing/2014/main" id="{D10504B0-C8C0-D4F6-0FB5-DBBD14C7DD41}"/>
              </a:ext>
            </a:extLst>
          </p:cNvPr>
          <p:cNvSpPr txBox="1">
            <a:spLocks/>
          </p:cNvSpPr>
          <p:nvPr/>
        </p:nvSpPr>
        <p:spPr>
          <a:xfrm>
            <a:off x="548617" y="1174293"/>
            <a:ext cx="10019991" cy="4251722"/>
          </a:xfrm>
          <a:prstGeom prst="rect">
            <a:avLst/>
          </a:prstGeom>
        </p:spPr>
        <p:txBody>
          <a:bodyPr lIns="0" tIns="0" rIns="0" bIns="0"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lang="en-US" sz="2549" b="0" i="0">
                <a:solidFill>
                  <a:schemeClr val="tx1"/>
                </a:solidFill>
                <a:latin typeface="Arial" panose="020B0604020202020204" pitchFamily="34" charset="0"/>
                <a:ea typeface="Arial"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ea typeface="Arial"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ea typeface="Arial" charset="0"/>
                <a:cs typeface="Arial" panose="020B0604020202020204" pitchFamily="34" charset="0"/>
              </a:defRPr>
            </a:lvl3pPr>
            <a:lvl4pPr marL="1028674">
              <a:defRPr sz="1051">
                <a:latin typeface="Arial" panose="020B0604020202020204" pitchFamily="34" charset="0"/>
                <a:ea typeface="Arial" charset="0"/>
                <a:cs typeface="Arial" panose="020B0604020202020204" pitchFamily="34" charset="0"/>
              </a:defRPr>
            </a:lvl4pPr>
            <a:lvl5pPr marL="1371566">
              <a:defRPr sz="1051">
                <a:latin typeface="Arial" panose="020B0604020202020204" pitchFamily="34" charset="0"/>
                <a:ea typeface="+mn-ea"/>
                <a:cs typeface="Arial" panose="020B0604020202020204" pitchFamily="34" charset="0"/>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a:lstStyle>
          <a:p>
            <a:r>
              <a:rPr lang="en-US" sz="2400" kern="0" dirty="0"/>
              <a:t>Started setting up benchmarks on our lab cluster</a:t>
            </a:r>
          </a:p>
          <a:p>
            <a:pPr marL="571500" lvl="1" indent="-282575"/>
            <a:r>
              <a:rPr lang="en-US" sz="2000" kern="0" dirty="0"/>
              <a:t>Metrics shown are not indicative of performance figures of our production systems</a:t>
            </a:r>
            <a:endParaRPr lang="en-US" sz="2400" kern="0" dirty="0"/>
          </a:p>
          <a:p>
            <a:pPr marL="571500" lvl="1" indent="-282575"/>
            <a:r>
              <a:rPr lang="en-US" sz="2000" kern="0" dirty="0"/>
              <a:t>120 RBD clients running </a:t>
            </a:r>
            <a:r>
              <a:rPr lang="en-US" sz="2000" kern="0" dirty="0" err="1"/>
              <a:t>fio</a:t>
            </a:r>
            <a:r>
              <a:rPr lang="en-US" sz="2000" kern="0" dirty="0"/>
              <a:t>, 330 OSDs, 2x25Gbps networking</a:t>
            </a:r>
          </a:p>
          <a:p>
            <a:pPr marL="571500" lvl="1" indent="-282575"/>
            <a:r>
              <a:rPr lang="en-US" sz="2000" kern="0" dirty="0"/>
              <a:t>Different r/w mixes (0/100, 100/0, 70/30), block sizes, queue depths, IOPS limits…</a:t>
            </a:r>
          </a:p>
        </p:txBody>
      </p:sp>
    </p:spTree>
    <p:extLst>
      <p:ext uri="{BB962C8B-B14F-4D97-AF65-F5344CB8AC3E}">
        <p14:creationId xmlns:p14="http://schemas.microsoft.com/office/powerpoint/2010/main" val="89291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D27043D4-9422-A4C9-2E26-320DE1996DF3}"/>
              </a:ext>
            </a:extLst>
          </p:cNvPr>
          <p:cNvSpPr txBox="1">
            <a:spLocks/>
          </p:cNvSpPr>
          <p:nvPr/>
        </p:nvSpPr>
        <p:spPr>
          <a:xfrm>
            <a:off x="548617" y="1174293"/>
            <a:ext cx="10019991" cy="4251722"/>
          </a:xfrm>
          <a:prstGeom prst="rect">
            <a:avLst/>
          </a:prstGeom>
        </p:spPr>
        <p:txBody>
          <a:bodyPr lIns="0" tIns="0" rIns="0" bIns="0"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lang="en-US" sz="2549" b="0" i="0">
                <a:solidFill>
                  <a:schemeClr val="tx1"/>
                </a:solidFill>
                <a:latin typeface="Arial" panose="020B0604020202020204" pitchFamily="34" charset="0"/>
                <a:ea typeface="Arial"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ea typeface="Arial"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ea typeface="Arial" charset="0"/>
                <a:cs typeface="Arial" panose="020B0604020202020204" pitchFamily="34" charset="0"/>
              </a:defRPr>
            </a:lvl3pPr>
            <a:lvl4pPr marL="1028674">
              <a:defRPr sz="1051">
                <a:latin typeface="Arial" panose="020B0604020202020204" pitchFamily="34" charset="0"/>
                <a:ea typeface="Arial" charset="0"/>
                <a:cs typeface="Arial" panose="020B0604020202020204" pitchFamily="34" charset="0"/>
              </a:defRPr>
            </a:lvl4pPr>
            <a:lvl5pPr marL="1371566">
              <a:defRPr sz="1051">
                <a:latin typeface="Arial" panose="020B0604020202020204" pitchFamily="34" charset="0"/>
                <a:ea typeface="+mn-ea"/>
                <a:cs typeface="Arial" panose="020B0604020202020204" pitchFamily="34" charset="0"/>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a:lstStyle>
          <a:p>
            <a:r>
              <a:rPr lang="en-US" sz="2400" kern="0" dirty="0"/>
              <a:t>Early on, we identified a big problem with our benchmarking setup:</a:t>
            </a:r>
          </a:p>
          <a:p>
            <a:pPr marL="571500" lvl="1" indent="-282575"/>
            <a:r>
              <a:rPr lang="en-US" sz="2000" b="0" i="0" u="none" strike="noStrike" dirty="0">
                <a:solidFill>
                  <a:srgbClr val="000000"/>
                </a:solidFill>
                <a:effectLst/>
                <a:latin typeface="Arial" panose="020B0604020202020204" pitchFamily="34" charset="0"/>
              </a:rPr>
              <a:t>4K, 1QD Read</a:t>
            </a:r>
            <a:r>
              <a:rPr lang="en-US" sz="2000" b="0" i="0" u="none" strike="noStrike" kern="0" dirty="0">
                <a:solidFill>
                  <a:srgbClr val="000000"/>
                </a:solidFill>
                <a:effectLst/>
                <a:latin typeface="Arial" panose="020B0604020202020204" pitchFamily="34" charset="0"/>
              </a:rPr>
              <a:t>: ~</a:t>
            </a:r>
            <a:r>
              <a:rPr lang="en-US" sz="2000" b="0" i="0" u="none" strike="noStrike" dirty="0">
                <a:solidFill>
                  <a:srgbClr val="000000"/>
                </a:solidFill>
                <a:effectLst/>
                <a:latin typeface="Arial" panose="020B0604020202020204" pitchFamily="34" charset="0"/>
              </a:rPr>
              <a:t>186K IOPS (</a:t>
            </a:r>
            <a:r>
              <a:rPr lang="en-US" sz="2000" b="1" i="0" u="none" strike="noStrike" dirty="0">
                <a:solidFill>
                  <a:srgbClr val="000000"/>
                </a:solidFill>
                <a:effectLst/>
                <a:latin typeface="Arial" panose="020B0604020202020204" pitchFamily="34" charset="0"/>
              </a:rPr>
              <a:t>5% run-to-run variance</a:t>
            </a:r>
            <a:r>
              <a:rPr lang="en-US" sz="2000" b="0" i="0" u="none" strike="noStrike" dirty="0">
                <a:solidFill>
                  <a:srgbClr val="000000"/>
                </a:solidFill>
                <a:effectLst/>
                <a:latin typeface="Arial" panose="020B0604020202020204" pitchFamily="34" charset="0"/>
              </a:rPr>
              <a:t>)</a:t>
            </a:r>
          </a:p>
          <a:p>
            <a:pPr marL="571500" lvl="1" indent="-282575"/>
            <a:r>
              <a:rPr lang="en-US" sz="2000" b="0" i="0" u="none" strike="noStrike" dirty="0">
                <a:solidFill>
                  <a:srgbClr val="000000"/>
                </a:solidFill>
                <a:effectLst/>
                <a:latin typeface="Arial" panose="020B0604020202020204" pitchFamily="34" charset="0"/>
              </a:rPr>
              <a:t>64K, 16QD Write: ~150K IOPS (</a:t>
            </a:r>
            <a:r>
              <a:rPr lang="en-US" sz="2000" b="1" i="0" u="none" strike="noStrike" dirty="0">
                <a:solidFill>
                  <a:srgbClr val="000000"/>
                </a:solidFill>
                <a:effectLst/>
                <a:latin typeface="Arial" panose="020B0604020202020204" pitchFamily="34" charset="0"/>
              </a:rPr>
              <a:t>10% run-to-run-variance</a:t>
            </a:r>
            <a:r>
              <a:rPr lang="en-US" sz="2000" b="0" i="0" u="none" strike="noStrike" dirty="0">
                <a:solidFill>
                  <a:srgbClr val="000000"/>
                </a:solidFill>
                <a:effectLst/>
                <a:latin typeface="Arial" panose="020B0604020202020204" pitchFamily="34" charset="0"/>
              </a:rPr>
              <a:t>)</a:t>
            </a:r>
            <a:endParaRPr lang="en-US" sz="2000" kern="0" dirty="0"/>
          </a:p>
        </p:txBody>
      </p:sp>
      <p:pic>
        <p:nvPicPr>
          <p:cNvPr id="5122" name="Picture 2">
            <a:extLst>
              <a:ext uri="{FF2B5EF4-FFF2-40B4-BE49-F238E27FC236}">
                <a16:creationId xmlns:a16="http://schemas.microsoft.com/office/drawing/2014/main" id="{9CA43FC2-D32B-9AD0-3829-A49B64821A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7" r="73947" b="62744"/>
          <a:stretch/>
        </p:blipFill>
        <p:spPr bwMode="auto">
          <a:xfrm>
            <a:off x="3257023" y="2303316"/>
            <a:ext cx="5677954" cy="340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56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pic>
        <p:nvPicPr>
          <p:cNvPr id="3074" name="Picture 2">
            <a:extLst>
              <a:ext uri="{FF2B5EF4-FFF2-40B4-BE49-F238E27FC236}">
                <a16:creationId xmlns:a16="http://schemas.microsoft.com/office/drawing/2014/main" id="{A1529E80-2817-27C7-BF15-CD823B387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101"/>
          <a:stretch/>
        </p:blipFill>
        <p:spPr bwMode="auto">
          <a:xfrm>
            <a:off x="1745673" y="2173936"/>
            <a:ext cx="8700655" cy="3034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D27043D4-9422-A4C9-2E26-320DE1996DF3}"/>
              </a:ext>
            </a:extLst>
          </p:cNvPr>
          <p:cNvSpPr txBox="1">
            <a:spLocks/>
          </p:cNvSpPr>
          <p:nvPr/>
        </p:nvSpPr>
        <p:spPr>
          <a:xfrm>
            <a:off x="548617" y="1174293"/>
            <a:ext cx="10019991" cy="4251722"/>
          </a:xfrm>
          <a:prstGeom prst="rect">
            <a:avLst/>
          </a:prstGeom>
        </p:spPr>
        <p:txBody>
          <a:bodyPr lIns="0" tIns="0" rIns="0" bIns="0"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lang="en-US" sz="2549" b="0" i="0">
                <a:solidFill>
                  <a:schemeClr val="tx1"/>
                </a:solidFill>
                <a:latin typeface="Arial" panose="020B0604020202020204" pitchFamily="34" charset="0"/>
                <a:ea typeface="Arial"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ea typeface="Arial"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ea typeface="Arial" charset="0"/>
                <a:cs typeface="Arial" panose="020B0604020202020204" pitchFamily="34" charset="0"/>
              </a:defRPr>
            </a:lvl3pPr>
            <a:lvl4pPr marL="1028674">
              <a:defRPr sz="1051">
                <a:latin typeface="Arial" panose="020B0604020202020204" pitchFamily="34" charset="0"/>
                <a:ea typeface="Arial" charset="0"/>
                <a:cs typeface="Arial" panose="020B0604020202020204" pitchFamily="34" charset="0"/>
              </a:defRPr>
            </a:lvl4pPr>
            <a:lvl5pPr marL="1371566">
              <a:defRPr sz="1051">
                <a:latin typeface="Arial" panose="020B0604020202020204" pitchFamily="34" charset="0"/>
                <a:ea typeface="+mn-ea"/>
                <a:cs typeface="Arial" panose="020B0604020202020204" pitchFamily="34" charset="0"/>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a:lstStyle>
          <a:p>
            <a:r>
              <a:rPr lang="en-US" sz="2400" kern="0" dirty="0"/>
              <a:t>Do not forget to turn off scrubbing when benchmarking…</a:t>
            </a:r>
          </a:p>
          <a:p>
            <a:r>
              <a:rPr lang="en-US" sz="2400" kern="0" dirty="0"/>
              <a:t>But, do not set it ‘off’ indefinitely either</a:t>
            </a:r>
          </a:p>
        </p:txBody>
      </p:sp>
    </p:spTree>
    <p:extLst>
      <p:ext uri="{BB962C8B-B14F-4D97-AF65-F5344CB8AC3E}">
        <p14:creationId xmlns:p14="http://schemas.microsoft.com/office/powerpoint/2010/main" val="199419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D27043D4-9422-A4C9-2E26-320DE1996DF3}"/>
              </a:ext>
            </a:extLst>
          </p:cNvPr>
          <p:cNvSpPr txBox="1">
            <a:spLocks/>
          </p:cNvSpPr>
          <p:nvPr/>
        </p:nvSpPr>
        <p:spPr>
          <a:xfrm>
            <a:off x="548617" y="1174293"/>
            <a:ext cx="10019991" cy="4251722"/>
          </a:xfrm>
          <a:prstGeom prst="rect">
            <a:avLst/>
          </a:prstGeom>
        </p:spPr>
        <p:txBody>
          <a:bodyPr lIns="0" tIns="0" rIns="0" bIns="0"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lang="en-US" sz="2549" b="0" i="0">
                <a:solidFill>
                  <a:schemeClr val="tx1"/>
                </a:solidFill>
                <a:latin typeface="Arial" panose="020B0604020202020204" pitchFamily="34" charset="0"/>
                <a:ea typeface="Arial"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ea typeface="Arial"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ea typeface="Arial" charset="0"/>
                <a:cs typeface="Arial" panose="020B0604020202020204" pitchFamily="34" charset="0"/>
              </a:defRPr>
            </a:lvl3pPr>
            <a:lvl4pPr marL="1028674">
              <a:defRPr sz="1051">
                <a:latin typeface="Arial" panose="020B0604020202020204" pitchFamily="34" charset="0"/>
                <a:ea typeface="Arial" charset="0"/>
                <a:cs typeface="Arial" panose="020B0604020202020204" pitchFamily="34" charset="0"/>
              </a:defRPr>
            </a:lvl4pPr>
            <a:lvl5pPr marL="1371566">
              <a:defRPr sz="1051">
                <a:latin typeface="Arial" panose="020B0604020202020204" pitchFamily="34" charset="0"/>
                <a:ea typeface="+mn-ea"/>
                <a:cs typeface="Arial" panose="020B0604020202020204" pitchFamily="34" charset="0"/>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a:lstStyle>
          <a:p>
            <a:r>
              <a:rPr lang="en-US" sz="2400" kern="0" dirty="0"/>
              <a:t>Why are some cores so overloaded compared to others?</a:t>
            </a:r>
          </a:p>
        </p:txBody>
      </p:sp>
      <p:pic>
        <p:nvPicPr>
          <p:cNvPr id="7170" name="Picture 2">
            <a:extLst>
              <a:ext uri="{FF2B5EF4-FFF2-40B4-BE49-F238E27FC236}">
                <a16:creationId xmlns:a16="http://schemas.microsoft.com/office/drawing/2014/main" id="{573EEA9F-4AD8-9910-05D1-78555C194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28"/>
          <a:stretch/>
        </p:blipFill>
        <p:spPr bwMode="auto">
          <a:xfrm>
            <a:off x="0" y="2078181"/>
            <a:ext cx="12192000" cy="170050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86855A2-5920-29DD-1749-2C2E7D175CD2}"/>
              </a:ext>
            </a:extLst>
          </p:cNvPr>
          <p:cNvSpPr/>
          <p:nvPr/>
        </p:nvSpPr>
        <p:spPr>
          <a:xfrm>
            <a:off x="8540913" y="2454307"/>
            <a:ext cx="3761923" cy="1549407"/>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81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D27043D4-9422-A4C9-2E26-320DE1996DF3}"/>
              </a:ext>
            </a:extLst>
          </p:cNvPr>
          <p:cNvSpPr txBox="1">
            <a:spLocks/>
          </p:cNvSpPr>
          <p:nvPr/>
        </p:nvSpPr>
        <p:spPr>
          <a:xfrm>
            <a:off x="548617" y="1174293"/>
            <a:ext cx="10934183" cy="4251722"/>
          </a:xfrm>
          <a:prstGeom prst="rect">
            <a:avLst/>
          </a:prstGeom>
        </p:spPr>
        <p:txBody>
          <a:bodyPr lIns="0" tIns="0" rIns="0" bIns="0" anchor="t"/>
          <a:lstStyle>
            <a:lvl1pPr marL="285750" marR="0" indent="-285750" algn="l" defTabSz="914377" eaLnBrk="1" fontAlgn="auto" latinLnBrk="0" hangingPunct="1">
              <a:lnSpc>
                <a:spcPct val="100000"/>
              </a:lnSpc>
              <a:spcBef>
                <a:spcPts val="0"/>
              </a:spcBef>
              <a:spcAft>
                <a:spcPts val="0"/>
              </a:spcAft>
              <a:buClrTx/>
              <a:buSzTx/>
              <a:buFont typeface="Arial" panose="020B0604020202020204" pitchFamily="34" charset="0"/>
              <a:buChar char="•"/>
              <a:tabLst/>
              <a:defRPr lang="en-US" sz="2549" b="0" i="0">
                <a:solidFill>
                  <a:schemeClr val="tx1"/>
                </a:solidFill>
                <a:latin typeface="Arial" panose="020B0604020202020204" pitchFamily="34" charset="0"/>
                <a:ea typeface="Arial" charset="0"/>
                <a:cs typeface="Arial" panose="020B0604020202020204" pitchFamily="34" charset="0"/>
              </a:defRPr>
            </a:lvl1pPr>
            <a:lvl2pPr marL="344488" marR="0" indent="-55563" defTabSz="914400" eaLnBrk="1" fontAlgn="auto" latinLnBrk="0" hangingPunct="1">
              <a:lnSpc>
                <a:spcPct val="100000"/>
              </a:lnSpc>
              <a:spcBef>
                <a:spcPts val="0"/>
              </a:spcBef>
              <a:spcAft>
                <a:spcPts val="0"/>
              </a:spcAft>
              <a:buClrTx/>
              <a:buSzTx/>
              <a:buFont typeface=".AppleSystemUIFont"/>
              <a:buChar char="—"/>
              <a:tabLst/>
              <a:defRPr sz="1051" b="0" i="0">
                <a:solidFill>
                  <a:schemeClr val="tx1"/>
                </a:solidFill>
                <a:latin typeface="Arial" panose="020B0604020202020204" pitchFamily="34" charset="0"/>
                <a:ea typeface="Arial" charset="0"/>
                <a:cs typeface="Arial" panose="020B0604020202020204" pitchFamily="34" charset="0"/>
              </a:defRPr>
            </a:lvl2pPr>
            <a:lvl3pPr marL="800100" indent="-228600">
              <a:buSzPct val="70000"/>
              <a:buFont typeface="Arial" panose="020B0604020202020204" pitchFamily="34" charset="0"/>
              <a:buChar char="•"/>
              <a:tabLst/>
              <a:defRPr sz="1600" baseline="0">
                <a:solidFill>
                  <a:schemeClr val="tx1"/>
                </a:solidFill>
                <a:latin typeface="Arial" panose="020B0604020202020204" pitchFamily="34" charset="0"/>
                <a:ea typeface="Arial" charset="0"/>
                <a:cs typeface="Arial" panose="020B0604020202020204" pitchFamily="34" charset="0"/>
              </a:defRPr>
            </a:lvl3pPr>
            <a:lvl4pPr marL="1028674">
              <a:defRPr sz="1051">
                <a:latin typeface="Arial" panose="020B0604020202020204" pitchFamily="34" charset="0"/>
                <a:ea typeface="Arial" charset="0"/>
                <a:cs typeface="Arial" panose="020B0604020202020204" pitchFamily="34" charset="0"/>
              </a:defRPr>
            </a:lvl4pPr>
            <a:lvl5pPr marL="1371566">
              <a:defRPr sz="1051">
                <a:latin typeface="Arial" panose="020B0604020202020204" pitchFamily="34" charset="0"/>
                <a:ea typeface="+mn-ea"/>
                <a:cs typeface="Arial" panose="020B0604020202020204" pitchFamily="34" charset="0"/>
              </a:defRPr>
            </a:lvl5pPr>
            <a:lvl6pPr marL="1714457">
              <a:defRPr>
                <a:latin typeface="+mn-lt"/>
                <a:ea typeface="+mn-ea"/>
                <a:cs typeface="+mn-cs"/>
              </a:defRPr>
            </a:lvl6pPr>
            <a:lvl7pPr marL="2057349">
              <a:defRPr>
                <a:latin typeface="+mn-lt"/>
                <a:ea typeface="+mn-ea"/>
                <a:cs typeface="+mn-cs"/>
              </a:defRPr>
            </a:lvl7pPr>
            <a:lvl8pPr marL="2400240">
              <a:defRPr>
                <a:latin typeface="+mn-lt"/>
                <a:ea typeface="+mn-ea"/>
                <a:cs typeface="+mn-cs"/>
              </a:defRPr>
            </a:lvl8pPr>
            <a:lvl9pPr marL="2743131">
              <a:defRPr>
                <a:latin typeface="+mn-lt"/>
                <a:ea typeface="+mn-ea"/>
                <a:cs typeface="+mn-cs"/>
              </a:defRPr>
            </a:lvl9pPr>
          </a:lstStyle>
          <a:p>
            <a:r>
              <a:rPr lang="en-US" sz="2400" kern="0" dirty="0"/>
              <a:t>Why are some cores so overloaded compared to others?</a:t>
            </a:r>
          </a:p>
          <a:p>
            <a:r>
              <a:rPr lang="en-US" sz="2400" kern="0" dirty="0"/>
              <a:t>Change NUMA setting in NIC driver from local cores (default) to local threads</a:t>
            </a:r>
          </a:p>
        </p:txBody>
      </p:sp>
      <p:pic>
        <p:nvPicPr>
          <p:cNvPr id="7170" name="Picture 2">
            <a:extLst>
              <a:ext uri="{FF2B5EF4-FFF2-40B4-BE49-F238E27FC236}">
                <a16:creationId xmlns:a16="http://schemas.microsoft.com/office/drawing/2014/main" id="{573EEA9F-4AD8-9910-05D1-78555C194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28"/>
          <a:stretch/>
        </p:blipFill>
        <p:spPr bwMode="auto">
          <a:xfrm>
            <a:off x="0" y="2078181"/>
            <a:ext cx="12192000" cy="170050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86855A2-5920-29DD-1749-2C2E7D175CD2}"/>
              </a:ext>
            </a:extLst>
          </p:cNvPr>
          <p:cNvSpPr/>
          <p:nvPr/>
        </p:nvSpPr>
        <p:spPr>
          <a:xfrm>
            <a:off x="8540913" y="2454307"/>
            <a:ext cx="3761923" cy="1549407"/>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62A1FD9-BFA9-DD2B-DD43-1B62EBF172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892" b="8747"/>
          <a:stretch/>
        </p:blipFill>
        <p:spPr bwMode="auto">
          <a:xfrm>
            <a:off x="949036" y="4055146"/>
            <a:ext cx="10293927" cy="160844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5BD250B-43E0-2F91-DB25-B41DD8403671}"/>
              </a:ext>
            </a:extLst>
          </p:cNvPr>
          <p:cNvSpPr/>
          <p:nvPr/>
        </p:nvSpPr>
        <p:spPr>
          <a:xfrm>
            <a:off x="3165349" y="4390399"/>
            <a:ext cx="3124615" cy="132462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053E9CF-89DC-FED5-4D8E-967089D8E7DE}"/>
              </a:ext>
            </a:extLst>
          </p:cNvPr>
          <p:cNvSpPr/>
          <p:nvPr/>
        </p:nvSpPr>
        <p:spPr>
          <a:xfrm>
            <a:off x="8358185" y="4475292"/>
            <a:ext cx="3124615" cy="132462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5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081161" cy="4412892"/>
          </a:xfrm>
        </p:spPr>
        <p:txBody>
          <a:bodyPr lIns="0" tIns="0" rIns="0" bIns="0"/>
          <a:lstStyle/>
          <a:p>
            <a:r>
              <a:rPr lang="en-US" sz="2000" dirty="0" err="1">
                <a:latin typeface="Consolas" panose="020B0609020204030204" pitchFamily="49" charset="0"/>
                <a:cs typeface="Consolas" panose="020B0609020204030204" pitchFamily="49" charset="0"/>
              </a:rPr>
              <a:t>numastat</a:t>
            </a:r>
            <a:r>
              <a:rPr lang="en-US" sz="2000" dirty="0"/>
              <a:t>:</a:t>
            </a:r>
          </a:p>
          <a:p>
            <a:pPr marL="0" indent="0">
              <a:buNone/>
            </a:pPr>
            <a:r>
              <a:rPr lang="en-US" sz="1400" dirty="0">
                <a:solidFill>
                  <a:srgbClr val="000000"/>
                </a:solidFill>
                <a:effectLst/>
                <a:latin typeface="Menlo" panose="020B0609030804020204" pitchFamily="49" charset="0"/>
              </a:rPr>
              <a:t>                           node0           node1           node2           node3</a:t>
            </a:r>
          </a:p>
          <a:p>
            <a:pPr marL="0" indent="0">
              <a:buNone/>
            </a:pPr>
            <a:r>
              <a:rPr lang="en-US" sz="1400" b="1" dirty="0" err="1">
                <a:solidFill>
                  <a:srgbClr val="FF0000"/>
                </a:solidFill>
                <a:effectLst/>
                <a:latin typeface="Menlo" panose="020B0609030804020204" pitchFamily="49" charset="0"/>
              </a:rPr>
              <a:t>numa_hit</a:t>
            </a:r>
            <a:r>
              <a:rPr lang="en-US" sz="1400" b="1" dirty="0">
                <a:solidFill>
                  <a:srgbClr val="FF0000"/>
                </a:solidFill>
                <a:effectLst/>
                <a:latin typeface="Menlo" panose="020B0609030804020204" pitchFamily="49" charset="0"/>
              </a:rPr>
              <a:t>               881983537       888572582       745775975     32314773050</a:t>
            </a:r>
          </a:p>
          <a:p>
            <a:pPr marL="0" indent="0">
              <a:buNone/>
            </a:pPr>
            <a:r>
              <a:rPr lang="en-US" sz="1400" dirty="0" err="1">
                <a:effectLst/>
                <a:latin typeface="Menlo" panose="020B0609030804020204" pitchFamily="49" charset="0"/>
              </a:rPr>
              <a:t>numa_miss</a:t>
            </a:r>
            <a:r>
              <a:rPr lang="en-US" sz="1400" dirty="0">
                <a:effectLst/>
                <a:latin typeface="Menlo" panose="020B0609030804020204" pitchFamily="49" charset="0"/>
              </a:rPr>
              <a:t>                      0        12848350         6769274       415898270</a:t>
            </a:r>
          </a:p>
          <a:p>
            <a:pPr marL="0" indent="0">
              <a:buNone/>
            </a:pPr>
            <a:r>
              <a:rPr lang="en-US" sz="1400" b="1" dirty="0" err="1">
                <a:solidFill>
                  <a:srgbClr val="FF0000"/>
                </a:solidFill>
                <a:effectLst/>
                <a:latin typeface="Menlo" panose="020B0609030804020204" pitchFamily="49" charset="0"/>
              </a:rPr>
              <a:t>numa_foreign</a:t>
            </a:r>
            <a:r>
              <a:rPr lang="en-US" sz="1400" b="1" dirty="0">
                <a:solidFill>
                  <a:srgbClr val="FF0000"/>
                </a:solidFill>
                <a:effectLst/>
                <a:latin typeface="Menlo" panose="020B0609030804020204" pitchFamily="49" charset="0"/>
              </a:rPr>
              <a:t>           117258094       172283056       145974729               0</a:t>
            </a:r>
          </a:p>
          <a:p>
            <a:pPr marL="0" indent="0">
              <a:buNone/>
            </a:pPr>
            <a:r>
              <a:rPr lang="en-US" sz="1400" dirty="0" err="1">
                <a:solidFill>
                  <a:srgbClr val="000000"/>
                </a:solidFill>
                <a:effectLst/>
                <a:latin typeface="Menlo" panose="020B0609030804020204" pitchFamily="49" charset="0"/>
              </a:rPr>
              <a:t>interleave_hit</a:t>
            </a:r>
            <a:r>
              <a:rPr lang="en-US" sz="1400" dirty="0">
                <a:solidFill>
                  <a:srgbClr val="000000"/>
                </a:solidFill>
                <a:effectLst/>
                <a:latin typeface="Menlo" panose="020B0609030804020204" pitchFamily="49" charset="0"/>
              </a:rPr>
              <a:t>             25851           26008           25827           25999</a:t>
            </a:r>
          </a:p>
          <a:p>
            <a:pPr marL="0" indent="0">
              <a:buNone/>
            </a:pPr>
            <a:r>
              <a:rPr lang="en-US" sz="1400" dirty="0" err="1">
                <a:solidFill>
                  <a:srgbClr val="000000"/>
                </a:solidFill>
                <a:effectLst/>
                <a:latin typeface="Menlo" panose="020B0609030804020204" pitchFamily="49" charset="0"/>
              </a:rPr>
              <a:t>local_node</a:t>
            </a:r>
            <a:r>
              <a:rPr lang="en-US" sz="1400" dirty="0">
                <a:solidFill>
                  <a:srgbClr val="000000"/>
                </a:solidFill>
                <a:effectLst/>
                <a:latin typeface="Menlo" panose="020B0609030804020204" pitchFamily="49" charset="0"/>
              </a:rPr>
              <a:t>             881974471       888538666       745745346     32314760894</a:t>
            </a:r>
          </a:p>
          <a:p>
            <a:pPr marL="0" indent="0">
              <a:buNone/>
            </a:pPr>
            <a:r>
              <a:rPr lang="en-US" sz="1400" dirty="0" err="1">
                <a:solidFill>
                  <a:srgbClr val="000000"/>
                </a:solidFill>
                <a:effectLst/>
                <a:latin typeface="Menlo" panose="020B0609030804020204" pitchFamily="49" charset="0"/>
              </a:rPr>
              <a:t>other_node</a:t>
            </a:r>
            <a:r>
              <a:rPr lang="en-US" sz="1400" dirty="0">
                <a:solidFill>
                  <a:srgbClr val="000000"/>
                </a:solidFill>
                <a:effectLst/>
                <a:latin typeface="Menlo" panose="020B0609030804020204" pitchFamily="49" charset="0"/>
              </a:rPr>
              <a:t>                  9066        12882266         6799903       415910359</a:t>
            </a:r>
            <a:endParaRPr lang="en-US" sz="2000" dirty="0">
              <a:solidFill>
                <a:srgbClr val="000000"/>
              </a:solidFill>
              <a:effectLst/>
              <a:latin typeface="Menlo" panose="020B0609030804020204" pitchFamily="49" charset="0"/>
            </a:endParaRPr>
          </a:p>
          <a:p>
            <a:endParaRPr lang="en-US" sz="20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424883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081161" cy="4412892"/>
          </a:xfrm>
        </p:spPr>
        <p:txBody>
          <a:bodyPr lIns="0" tIns="0" rIns="0" bIns="0"/>
          <a:lstStyle/>
          <a:p>
            <a:r>
              <a:rPr lang="en-US" sz="2000" dirty="0" err="1">
                <a:latin typeface="Consolas" panose="020B0609020204030204" pitchFamily="49" charset="0"/>
                <a:cs typeface="Consolas" panose="020B0609020204030204" pitchFamily="49" charset="0"/>
              </a:rPr>
              <a:t>numastat</a:t>
            </a:r>
            <a:r>
              <a:rPr lang="en-US" sz="2000" dirty="0"/>
              <a:t>:</a:t>
            </a:r>
          </a:p>
          <a:p>
            <a:pPr marL="0" indent="0">
              <a:buNone/>
            </a:pPr>
            <a:r>
              <a:rPr lang="en-US" sz="1400" dirty="0">
                <a:solidFill>
                  <a:srgbClr val="000000"/>
                </a:solidFill>
                <a:effectLst/>
                <a:latin typeface="Menlo" panose="020B0609030804020204" pitchFamily="49" charset="0"/>
              </a:rPr>
              <a:t>                           node0           node1           node2           node3</a:t>
            </a:r>
          </a:p>
          <a:p>
            <a:pPr marL="0" indent="0">
              <a:buNone/>
            </a:pPr>
            <a:r>
              <a:rPr lang="en-US" sz="1400" b="1" dirty="0" err="1">
                <a:solidFill>
                  <a:srgbClr val="FF0000"/>
                </a:solidFill>
                <a:effectLst/>
                <a:latin typeface="Menlo" panose="020B0609030804020204" pitchFamily="49" charset="0"/>
              </a:rPr>
              <a:t>numa_hit</a:t>
            </a:r>
            <a:r>
              <a:rPr lang="en-US" sz="1400" b="1" dirty="0">
                <a:solidFill>
                  <a:srgbClr val="FF0000"/>
                </a:solidFill>
                <a:effectLst/>
                <a:latin typeface="Menlo" panose="020B0609030804020204" pitchFamily="49" charset="0"/>
              </a:rPr>
              <a:t>               881983537       888572582       745775975     32314773050</a:t>
            </a:r>
          </a:p>
          <a:p>
            <a:pPr marL="0" indent="0">
              <a:buNone/>
            </a:pPr>
            <a:r>
              <a:rPr lang="en-US" sz="1400" dirty="0" err="1">
                <a:effectLst/>
                <a:latin typeface="Menlo" panose="020B0609030804020204" pitchFamily="49" charset="0"/>
              </a:rPr>
              <a:t>numa_miss</a:t>
            </a:r>
            <a:r>
              <a:rPr lang="en-US" sz="1400" dirty="0">
                <a:effectLst/>
                <a:latin typeface="Menlo" panose="020B0609030804020204" pitchFamily="49" charset="0"/>
              </a:rPr>
              <a:t>                      0        12848350         6769274       415898270</a:t>
            </a:r>
          </a:p>
          <a:p>
            <a:pPr marL="0" indent="0">
              <a:buNone/>
            </a:pPr>
            <a:r>
              <a:rPr lang="en-US" sz="1400" b="1" dirty="0" err="1">
                <a:solidFill>
                  <a:srgbClr val="FF0000"/>
                </a:solidFill>
                <a:effectLst/>
                <a:latin typeface="Menlo" panose="020B0609030804020204" pitchFamily="49" charset="0"/>
              </a:rPr>
              <a:t>numa_foreign</a:t>
            </a:r>
            <a:r>
              <a:rPr lang="en-US" sz="1400" b="1" dirty="0">
                <a:solidFill>
                  <a:srgbClr val="FF0000"/>
                </a:solidFill>
                <a:effectLst/>
                <a:latin typeface="Menlo" panose="020B0609030804020204" pitchFamily="49" charset="0"/>
              </a:rPr>
              <a:t>           117258094       172283056       145974729               0</a:t>
            </a:r>
          </a:p>
          <a:p>
            <a:pPr marL="0" indent="0">
              <a:buNone/>
            </a:pPr>
            <a:r>
              <a:rPr lang="en-US" sz="1400" dirty="0" err="1">
                <a:solidFill>
                  <a:srgbClr val="000000"/>
                </a:solidFill>
                <a:effectLst/>
                <a:latin typeface="Menlo" panose="020B0609030804020204" pitchFamily="49" charset="0"/>
              </a:rPr>
              <a:t>interleave_hit</a:t>
            </a:r>
            <a:r>
              <a:rPr lang="en-US" sz="1400" dirty="0">
                <a:solidFill>
                  <a:srgbClr val="000000"/>
                </a:solidFill>
                <a:effectLst/>
                <a:latin typeface="Menlo" panose="020B0609030804020204" pitchFamily="49" charset="0"/>
              </a:rPr>
              <a:t>             25851           26008           25827           25999</a:t>
            </a:r>
          </a:p>
          <a:p>
            <a:pPr marL="0" indent="0">
              <a:buNone/>
            </a:pPr>
            <a:r>
              <a:rPr lang="en-US" sz="1400" dirty="0" err="1">
                <a:solidFill>
                  <a:srgbClr val="000000"/>
                </a:solidFill>
                <a:effectLst/>
                <a:latin typeface="Menlo" panose="020B0609030804020204" pitchFamily="49" charset="0"/>
              </a:rPr>
              <a:t>local_node</a:t>
            </a:r>
            <a:r>
              <a:rPr lang="en-US" sz="1400" dirty="0">
                <a:solidFill>
                  <a:srgbClr val="000000"/>
                </a:solidFill>
                <a:effectLst/>
                <a:latin typeface="Menlo" panose="020B0609030804020204" pitchFamily="49" charset="0"/>
              </a:rPr>
              <a:t>             881974471       888538666       745745346     32314760894</a:t>
            </a:r>
          </a:p>
          <a:p>
            <a:pPr marL="0" indent="0">
              <a:buNone/>
            </a:pPr>
            <a:r>
              <a:rPr lang="en-US" sz="1400" dirty="0" err="1">
                <a:solidFill>
                  <a:srgbClr val="000000"/>
                </a:solidFill>
                <a:effectLst/>
                <a:latin typeface="Menlo" panose="020B0609030804020204" pitchFamily="49" charset="0"/>
              </a:rPr>
              <a:t>other_node</a:t>
            </a:r>
            <a:r>
              <a:rPr lang="en-US" sz="1400" dirty="0">
                <a:solidFill>
                  <a:srgbClr val="000000"/>
                </a:solidFill>
                <a:effectLst/>
                <a:latin typeface="Menlo" panose="020B0609030804020204" pitchFamily="49" charset="0"/>
              </a:rPr>
              <a:t>                  9066        12882266         6799903       415910359</a:t>
            </a:r>
          </a:p>
          <a:p>
            <a:pPr marL="0" indent="0">
              <a:buNone/>
            </a:pPr>
            <a:endParaRPr lang="en-US" sz="1400" dirty="0">
              <a:solidFill>
                <a:srgbClr val="000000"/>
              </a:solidFill>
              <a:latin typeface="Menlo" panose="020B0609030804020204" pitchFamily="49" charset="0"/>
            </a:endParaRPr>
          </a:p>
          <a:p>
            <a:pPr marL="0" indent="0">
              <a:buNone/>
            </a:pPr>
            <a:endParaRPr lang="en-US" sz="2000" dirty="0">
              <a:solidFill>
                <a:srgbClr val="000000"/>
              </a:solidFill>
              <a:effectLst/>
              <a:latin typeface="Menlo" panose="020B0609030804020204" pitchFamily="49" charset="0"/>
            </a:endParaRPr>
          </a:p>
          <a:p>
            <a:r>
              <a:rPr lang="en-US" sz="2400" dirty="0"/>
              <a:t>Eureka: we were swapping in production because </a:t>
            </a:r>
            <a:r>
              <a:rPr lang="en-US" sz="2400" b="1" dirty="0"/>
              <a:t>some</a:t>
            </a:r>
            <a:r>
              <a:rPr lang="en-US" sz="2400" dirty="0"/>
              <a:t> zones were starving for memory and reacting accordingly!</a:t>
            </a:r>
          </a:p>
          <a:p>
            <a:endParaRPr lang="en-US" sz="2400" dirty="0"/>
          </a:p>
          <a:p>
            <a:r>
              <a:rPr lang="en-US" sz="2400" dirty="0"/>
              <a:t>Disabling swap is the </a:t>
            </a:r>
            <a:r>
              <a:rPr lang="en-US" sz="2400" b="1" dirty="0"/>
              <a:t>wrong</a:t>
            </a:r>
            <a:r>
              <a:rPr lang="en-US" sz="2400" dirty="0"/>
              <a:t> thing to do: kernel will still page out (and likely more aggressively with swap disabled), leading to lots of page churning and memory accesses spilling into other NUMA nodes</a:t>
            </a:r>
          </a:p>
        </p:txBody>
      </p:sp>
    </p:spTree>
    <p:extLst>
      <p:ext uri="{BB962C8B-B14F-4D97-AF65-F5344CB8AC3E}">
        <p14:creationId xmlns:p14="http://schemas.microsoft.com/office/powerpoint/2010/main" val="1755963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pPr marL="0" indent="0">
              <a:buNone/>
            </a:pPr>
            <a:endParaRPr lang="en-US" sz="2000" dirty="0"/>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73FB2B-53B2-9A02-4317-8E9663806097}"/>
              </a:ext>
            </a:extLst>
          </p:cNvPr>
          <p:cNvSpPr/>
          <p:nvPr/>
        </p:nvSpPr>
        <p:spPr>
          <a:xfrm>
            <a:off x="4599707" y="2313710"/>
            <a:ext cx="601466" cy="803564"/>
          </a:xfrm>
          <a:prstGeom prst="rect">
            <a:avLst/>
          </a:prstGeom>
          <a:solidFill>
            <a:schemeClr val="tx2">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099673-1B2E-30B3-3688-4B3EA8F05D88}"/>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182170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endParaRPr lang="en-US" sz="2000" dirty="0"/>
          </a:p>
          <a:p>
            <a:r>
              <a:rPr lang="en-US" sz="2000" dirty="0"/>
              <a:t>Adjacent-</a:t>
            </a:r>
            <a:r>
              <a:rPr lang="en-US" sz="2000" dirty="0" err="1"/>
              <a:t>chiplet</a:t>
            </a:r>
            <a:r>
              <a:rPr lang="en-US" sz="2000" dirty="0"/>
              <a:t> latency: </a:t>
            </a:r>
            <a:r>
              <a:rPr lang="en-US" sz="2000" b="1" dirty="0">
                <a:solidFill>
                  <a:schemeClr val="accent4">
                    <a:lumMod val="75000"/>
                  </a:schemeClr>
                </a:solidFill>
              </a:rPr>
              <a:t>80-90ns</a:t>
            </a:r>
            <a:endParaRPr lang="en-US" sz="2000" b="1" dirty="0">
              <a:ln>
                <a:solidFill>
                  <a:schemeClr val="tx2"/>
                </a:solidFill>
              </a:ln>
              <a:solidFill>
                <a:srgbClr val="F68000"/>
              </a:solidFill>
            </a:endParaRPr>
          </a:p>
          <a:p>
            <a:endParaRPr lang="en-US" sz="2000" dirty="0">
              <a:ln>
                <a:solidFill>
                  <a:schemeClr val="tx2"/>
                </a:solidFill>
              </a:ln>
              <a:solidFill>
                <a:srgbClr val="F68000"/>
              </a:solidFill>
            </a:endParaRPr>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73FB2B-53B2-9A02-4317-8E9663806097}"/>
              </a:ext>
            </a:extLst>
          </p:cNvPr>
          <p:cNvSpPr/>
          <p:nvPr/>
        </p:nvSpPr>
        <p:spPr>
          <a:xfrm>
            <a:off x="4031674" y="2313710"/>
            <a:ext cx="1191490" cy="789708"/>
          </a:xfrm>
          <a:prstGeom prst="rect">
            <a:avLst/>
          </a:prstGeom>
          <a:solidFill>
            <a:schemeClr val="accent4">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sp>
        <p:nvSpPr>
          <p:cNvPr id="5" name="TextBox 4">
            <a:extLst>
              <a:ext uri="{FF2B5EF4-FFF2-40B4-BE49-F238E27FC236}">
                <a16:creationId xmlns:a16="http://schemas.microsoft.com/office/drawing/2014/main" id="{EE399C3B-7CAB-FDF6-84AD-EEAAF0779CA9}"/>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249665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endParaRPr lang="en-US" sz="2000" dirty="0"/>
          </a:p>
          <a:p>
            <a:r>
              <a:rPr lang="en-US" sz="2000" dirty="0"/>
              <a:t>Adjacent-</a:t>
            </a:r>
            <a:r>
              <a:rPr lang="en-US" sz="2000" dirty="0" err="1"/>
              <a:t>chiplet</a:t>
            </a:r>
            <a:r>
              <a:rPr lang="en-US" sz="2000" dirty="0"/>
              <a:t> latency: </a:t>
            </a:r>
            <a:r>
              <a:rPr lang="en-US" sz="2000" b="1" dirty="0">
                <a:solidFill>
                  <a:schemeClr val="accent4">
                    <a:lumMod val="75000"/>
                  </a:schemeClr>
                </a:solidFill>
              </a:rPr>
              <a:t>80-90ns</a:t>
            </a:r>
          </a:p>
          <a:p>
            <a:endParaRPr lang="en-US" sz="2000" dirty="0">
              <a:ln>
                <a:solidFill>
                  <a:schemeClr val="tx2"/>
                </a:solidFill>
              </a:ln>
            </a:endParaRPr>
          </a:p>
          <a:p>
            <a:r>
              <a:rPr lang="en-US" sz="2000" dirty="0" err="1"/>
              <a:t>Chiplet</a:t>
            </a:r>
            <a:r>
              <a:rPr lang="en-US" sz="2000" dirty="0"/>
              <a:t> across I/O die: </a:t>
            </a:r>
            <a:r>
              <a:rPr lang="en-US" sz="2000" b="1" dirty="0">
                <a:solidFill>
                  <a:srgbClr val="F68000"/>
                </a:solidFill>
              </a:rPr>
              <a:t>110-120ns</a:t>
            </a:r>
          </a:p>
          <a:p>
            <a:endParaRPr lang="en-US" sz="2000" b="1" dirty="0">
              <a:ln>
                <a:solidFill>
                  <a:schemeClr val="tx2"/>
                </a:solidFill>
              </a:ln>
              <a:solidFill>
                <a:srgbClr val="F68000"/>
              </a:solidFill>
            </a:endParaRPr>
          </a:p>
          <a:p>
            <a:endParaRPr lang="en-US" sz="2000" dirty="0">
              <a:ln>
                <a:solidFill>
                  <a:schemeClr val="tx2"/>
                </a:solidFill>
              </a:ln>
              <a:solidFill>
                <a:srgbClr val="F68000"/>
              </a:solidFill>
            </a:endParaRPr>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73FB2B-53B2-9A02-4317-8E9663806097}"/>
              </a:ext>
            </a:extLst>
          </p:cNvPr>
          <p:cNvSpPr/>
          <p:nvPr/>
        </p:nvSpPr>
        <p:spPr>
          <a:xfrm>
            <a:off x="4031674" y="2313710"/>
            <a:ext cx="609600" cy="803564"/>
          </a:xfrm>
          <a:prstGeom prst="rect">
            <a:avLst/>
          </a:prstGeom>
          <a:solidFill>
            <a:srgbClr val="F68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cxnSp>
        <p:nvCxnSpPr>
          <p:cNvPr id="10" name="Straight Connector 9">
            <a:extLst>
              <a:ext uri="{FF2B5EF4-FFF2-40B4-BE49-F238E27FC236}">
                <a16:creationId xmlns:a16="http://schemas.microsoft.com/office/drawing/2014/main" id="{DD9E9E6C-386D-AE41-B1B5-3FB0BA6CEC69}"/>
              </a:ext>
            </a:extLst>
          </p:cNvPr>
          <p:cNvCxnSpPr>
            <a:cxnSpLocks/>
          </p:cNvCxnSpPr>
          <p:nvPr/>
        </p:nvCxnSpPr>
        <p:spPr>
          <a:xfrm flipV="1">
            <a:off x="2244436" y="2701636"/>
            <a:ext cx="2078182" cy="1357746"/>
          </a:xfrm>
          <a:prstGeom prst="line">
            <a:avLst/>
          </a:prstGeom>
          <a:ln w="76200">
            <a:solidFill>
              <a:srgbClr val="F68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7F6001-66ED-21D4-3D2D-877CE82B03CB}"/>
              </a:ext>
            </a:extLst>
          </p:cNvPr>
          <p:cNvSpPr/>
          <p:nvPr/>
        </p:nvSpPr>
        <p:spPr>
          <a:xfrm>
            <a:off x="1974727" y="3657600"/>
            <a:ext cx="609600" cy="803564"/>
          </a:xfrm>
          <a:prstGeom prst="rect">
            <a:avLst/>
          </a:prstGeom>
          <a:solidFill>
            <a:srgbClr val="F68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sp>
        <p:nvSpPr>
          <p:cNvPr id="5" name="TextBox 4">
            <a:extLst>
              <a:ext uri="{FF2B5EF4-FFF2-40B4-BE49-F238E27FC236}">
                <a16:creationId xmlns:a16="http://schemas.microsoft.com/office/drawing/2014/main" id="{59467592-5BDC-C481-9E48-3D828D271944}"/>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125655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42FB-4A10-3055-460D-BA7EC927D355}"/>
              </a:ext>
            </a:extLst>
          </p:cNvPr>
          <p:cNvSpPr>
            <a:spLocks noGrp="1"/>
          </p:cNvSpPr>
          <p:nvPr>
            <p:ph type="title"/>
          </p:nvPr>
        </p:nvSpPr>
        <p:spPr/>
        <p:txBody>
          <a:bodyPr/>
          <a:lstStyle/>
          <a:p>
            <a:pPr algn="l"/>
            <a:r>
              <a:rPr lang="en-US" dirty="0"/>
              <a:t>Designing for Scale</a:t>
            </a:r>
          </a:p>
        </p:txBody>
      </p:sp>
    </p:spTree>
    <p:extLst>
      <p:ext uri="{BB962C8B-B14F-4D97-AF65-F5344CB8AC3E}">
        <p14:creationId xmlns:p14="http://schemas.microsoft.com/office/powerpoint/2010/main" val="3745119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endParaRPr lang="en-US" sz="2000" dirty="0"/>
          </a:p>
          <a:p>
            <a:r>
              <a:rPr lang="en-US" sz="2000" dirty="0"/>
              <a:t>Adjacent-</a:t>
            </a:r>
            <a:r>
              <a:rPr lang="en-US" sz="2000" dirty="0" err="1"/>
              <a:t>chiplet</a:t>
            </a:r>
            <a:r>
              <a:rPr lang="en-US" sz="2000" dirty="0"/>
              <a:t> latency: </a:t>
            </a:r>
            <a:r>
              <a:rPr lang="en-US" sz="2000" b="1" dirty="0">
                <a:solidFill>
                  <a:schemeClr val="accent4">
                    <a:lumMod val="75000"/>
                  </a:schemeClr>
                </a:solidFill>
              </a:rPr>
              <a:t>80-90ns</a:t>
            </a:r>
          </a:p>
          <a:p>
            <a:endParaRPr lang="en-US" sz="2000" dirty="0">
              <a:ln>
                <a:solidFill>
                  <a:schemeClr val="tx2"/>
                </a:solidFill>
              </a:ln>
            </a:endParaRPr>
          </a:p>
          <a:p>
            <a:r>
              <a:rPr lang="en-US" sz="2000" dirty="0" err="1"/>
              <a:t>Chiplet</a:t>
            </a:r>
            <a:r>
              <a:rPr lang="en-US" sz="2000" dirty="0"/>
              <a:t> across I/O die: </a:t>
            </a:r>
            <a:r>
              <a:rPr lang="en-US" sz="2000" b="1" dirty="0">
                <a:solidFill>
                  <a:srgbClr val="F68000"/>
                </a:solidFill>
              </a:rPr>
              <a:t>110-120ns</a:t>
            </a:r>
          </a:p>
          <a:p>
            <a:endParaRPr lang="en-US" sz="2000" b="1" dirty="0">
              <a:ln>
                <a:solidFill>
                  <a:schemeClr val="tx2"/>
                </a:solidFill>
              </a:ln>
              <a:solidFill>
                <a:srgbClr val="F68000"/>
              </a:solidFill>
            </a:endParaRPr>
          </a:p>
          <a:p>
            <a:r>
              <a:rPr lang="en-US" sz="2000" dirty="0" err="1"/>
              <a:t>Chiplet</a:t>
            </a:r>
            <a:r>
              <a:rPr lang="en-US" sz="2000" dirty="0"/>
              <a:t> across package: </a:t>
            </a:r>
            <a:r>
              <a:rPr lang="en-US" sz="2000" dirty="0">
                <a:solidFill>
                  <a:srgbClr val="FF0000"/>
                </a:solidFill>
              </a:rPr>
              <a:t>~</a:t>
            </a:r>
            <a:r>
              <a:rPr lang="en-US" sz="2000" b="1" dirty="0">
                <a:solidFill>
                  <a:srgbClr val="FF0000"/>
                </a:solidFill>
              </a:rPr>
              <a:t>200ns</a:t>
            </a:r>
            <a:endParaRPr lang="en-US" sz="2000" dirty="0">
              <a:ln>
                <a:solidFill>
                  <a:schemeClr val="tx2"/>
                </a:solidFill>
              </a:ln>
              <a:solidFill>
                <a:srgbClr val="FF0000"/>
              </a:solidFill>
            </a:endParaRPr>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A3B5C4-14B2-1546-B6D8-D957930CCBC3}"/>
              </a:ext>
            </a:extLst>
          </p:cNvPr>
          <p:cNvSpPr/>
          <p:nvPr/>
        </p:nvSpPr>
        <p:spPr>
          <a:xfrm>
            <a:off x="4029259" y="2325464"/>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pic>
        <p:nvPicPr>
          <p:cNvPr id="7" name="Picture 2">
            <a:extLst>
              <a:ext uri="{FF2B5EF4-FFF2-40B4-BE49-F238E27FC236}">
                <a16:creationId xmlns:a16="http://schemas.microsoft.com/office/drawing/2014/main" id="{7A6E5049-1299-6ADC-CF5F-B74A8FC65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230" y="2725050"/>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C84B8A-8ACC-6328-829F-8CFD40855FC5}"/>
              </a:ext>
            </a:extLst>
          </p:cNvPr>
          <p:cNvSpPr/>
          <p:nvPr/>
        </p:nvSpPr>
        <p:spPr>
          <a:xfrm>
            <a:off x="2359372" y="3782289"/>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cxnSp>
        <p:nvCxnSpPr>
          <p:cNvPr id="10" name="Straight Connector 9">
            <a:extLst>
              <a:ext uri="{FF2B5EF4-FFF2-40B4-BE49-F238E27FC236}">
                <a16:creationId xmlns:a16="http://schemas.microsoft.com/office/drawing/2014/main" id="{DD9E9E6C-386D-AE41-B1B5-3FB0BA6CEC69}"/>
              </a:ext>
            </a:extLst>
          </p:cNvPr>
          <p:cNvCxnSpPr>
            <a:cxnSpLocks/>
          </p:cNvCxnSpPr>
          <p:nvPr/>
        </p:nvCxnSpPr>
        <p:spPr>
          <a:xfrm flipV="1">
            <a:off x="2664172" y="2707514"/>
            <a:ext cx="1683742" cy="14739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D2267E-4A11-6B7F-B7E1-D9BFE2D04DEF}"/>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388741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endParaRPr lang="en-US" sz="2000" dirty="0"/>
          </a:p>
          <a:p>
            <a:r>
              <a:rPr lang="en-US" sz="2000" dirty="0"/>
              <a:t>Adjacent-</a:t>
            </a:r>
            <a:r>
              <a:rPr lang="en-US" sz="2000" dirty="0" err="1"/>
              <a:t>chiplet</a:t>
            </a:r>
            <a:r>
              <a:rPr lang="en-US" sz="2000" dirty="0"/>
              <a:t> latency: </a:t>
            </a:r>
            <a:r>
              <a:rPr lang="en-US" sz="2000" b="1" dirty="0">
                <a:solidFill>
                  <a:schemeClr val="accent4">
                    <a:lumMod val="75000"/>
                  </a:schemeClr>
                </a:solidFill>
              </a:rPr>
              <a:t>80-90ns</a:t>
            </a:r>
          </a:p>
          <a:p>
            <a:endParaRPr lang="en-US" sz="2000" dirty="0">
              <a:ln>
                <a:solidFill>
                  <a:schemeClr val="tx2"/>
                </a:solidFill>
              </a:ln>
            </a:endParaRPr>
          </a:p>
          <a:p>
            <a:r>
              <a:rPr lang="en-US" sz="2000" dirty="0" err="1"/>
              <a:t>Chiplet</a:t>
            </a:r>
            <a:r>
              <a:rPr lang="en-US" sz="2000" dirty="0"/>
              <a:t> across I/O die: </a:t>
            </a:r>
            <a:r>
              <a:rPr lang="en-US" sz="2000" b="1" dirty="0">
                <a:solidFill>
                  <a:srgbClr val="F68000"/>
                </a:solidFill>
              </a:rPr>
              <a:t>110-120ns</a:t>
            </a:r>
          </a:p>
          <a:p>
            <a:endParaRPr lang="en-US" sz="2000" b="1" dirty="0">
              <a:ln>
                <a:solidFill>
                  <a:schemeClr val="tx2"/>
                </a:solidFill>
              </a:ln>
              <a:solidFill>
                <a:srgbClr val="F68000"/>
              </a:solidFill>
            </a:endParaRPr>
          </a:p>
          <a:p>
            <a:r>
              <a:rPr lang="en-US" sz="2000" dirty="0" err="1"/>
              <a:t>Chiplet</a:t>
            </a:r>
            <a:r>
              <a:rPr lang="en-US" sz="2000" dirty="0"/>
              <a:t> across package: </a:t>
            </a:r>
            <a:r>
              <a:rPr lang="en-US" sz="2000" dirty="0">
                <a:solidFill>
                  <a:srgbClr val="FF0000"/>
                </a:solidFill>
              </a:rPr>
              <a:t>~</a:t>
            </a:r>
            <a:r>
              <a:rPr lang="en-US" sz="2000" b="1" dirty="0">
                <a:solidFill>
                  <a:srgbClr val="FF0000"/>
                </a:solidFill>
              </a:rPr>
              <a:t>200ns</a:t>
            </a:r>
          </a:p>
          <a:p>
            <a:endParaRPr lang="en-US" sz="2000" b="1" dirty="0">
              <a:ln>
                <a:solidFill>
                  <a:schemeClr val="tx2"/>
                </a:solidFill>
              </a:ln>
              <a:solidFill>
                <a:srgbClr val="FF0000"/>
              </a:solidFill>
            </a:endParaRPr>
          </a:p>
          <a:p>
            <a:r>
              <a:rPr lang="en-US" sz="2000" dirty="0"/>
              <a:t>Up to </a:t>
            </a:r>
            <a:r>
              <a:rPr lang="en-US" sz="2000" b="1" dirty="0">
                <a:solidFill>
                  <a:srgbClr val="F68000"/>
                </a:solidFill>
              </a:rPr>
              <a:t>~5x </a:t>
            </a:r>
            <a:r>
              <a:rPr lang="en-US" sz="2000" dirty="0"/>
              <a:t>latency in a 1P system</a:t>
            </a:r>
          </a:p>
          <a:p>
            <a:r>
              <a:rPr lang="en-US" sz="2000" dirty="0"/>
              <a:t>Up to </a:t>
            </a:r>
            <a:r>
              <a:rPr lang="en-US" sz="2000" b="1" dirty="0">
                <a:solidFill>
                  <a:srgbClr val="FF0000"/>
                </a:solidFill>
              </a:rPr>
              <a:t>~10x</a:t>
            </a:r>
            <a:r>
              <a:rPr lang="en-US" sz="2000" dirty="0"/>
              <a:t> latency in a 2P system</a:t>
            </a:r>
            <a:endParaRPr lang="en-US" sz="2000" b="1" dirty="0">
              <a:ln>
                <a:solidFill>
                  <a:schemeClr val="tx2"/>
                </a:solidFill>
              </a:ln>
              <a:solidFill>
                <a:srgbClr val="FF0000"/>
              </a:solidFill>
            </a:endParaRPr>
          </a:p>
          <a:p>
            <a:pPr marL="0" indent="0">
              <a:buNone/>
            </a:pPr>
            <a:endParaRPr lang="en-US" sz="2000" dirty="0">
              <a:ln>
                <a:solidFill>
                  <a:schemeClr val="tx2"/>
                </a:solidFill>
              </a:ln>
            </a:endParaRPr>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A3B5C4-14B2-1546-B6D8-D957930CCBC3}"/>
              </a:ext>
            </a:extLst>
          </p:cNvPr>
          <p:cNvSpPr/>
          <p:nvPr/>
        </p:nvSpPr>
        <p:spPr>
          <a:xfrm>
            <a:off x="4029259" y="2325464"/>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pic>
        <p:nvPicPr>
          <p:cNvPr id="7" name="Picture 2">
            <a:extLst>
              <a:ext uri="{FF2B5EF4-FFF2-40B4-BE49-F238E27FC236}">
                <a16:creationId xmlns:a16="http://schemas.microsoft.com/office/drawing/2014/main" id="{7A6E5049-1299-6ADC-CF5F-B74A8FC65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230" y="2725050"/>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C84B8A-8ACC-6328-829F-8CFD40855FC5}"/>
              </a:ext>
            </a:extLst>
          </p:cNvPr>
          <p:cNvSpPr/>
          <p:nvPr/>
        </p:nvSpPr>
        <p:spPr>
          <a:xfrm>
            <a:off x="2359372" y="3782289"/>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cxnSp>
        <p:nvCxnSpPr>
          <p:cNvPr id="10" name="Straight Connector 9">
            <a:extLst>
              <a:ext uri="{FF2B5EF4-FFF2-40B4-BE49-F238E27FC236}">
                <a16:creationId xmlns:a16="http://schemas.microsoft.com/office/drawing/2014/main" id="{DD9E9E6C-386D-AE41-B1B5-3FB0BA6CEC69}"/>
              </a:ext>
            </a:extLst>
          </p:cNvPr>
          <p:cNvCxnSpPr>
            <a:cxnSpLocks/>
          </p:cNvCxnSpPr>
          <p:nvPr/>
        </p:nvCxnSpPr>
        <p:spPr>
          <a:xfrm flipV="1">
            <a:off x="2664172" y="2707514"/>
            <a:ext cx="1683742" cy="14739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E779EE-3C71-80A2-D309-191F1F4EC738}"/>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384479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6331527" y="1174292"/>
            <a:ext cx="5294889" cy="4412892"/>
          </a:xfrm>
        </p:spPr>
        <p:txBody>
          <a:bodyPr lIns="0" tIns="0" rIns="0" bIns="0"/>
          <a:lstStyle/>
          <a:p>
            <a:r>
              <a:rPr lang="en-US" sz="2000" dirty="0"/>
              <a:t>Intra-</a:t>
            </a:r>
            <a:r>
              <a:rPr lang="en-US" sz="2000" dirty="0" err="1"/>
              <a:t>chiplet</a:t>
            </a:r>
            <a:r>
              <a:rPr lang="en-US" sz="2000" dirty="0"/>
              <a:t> latency: </a:t>
            </a:r>
            <a:r>
              <a:rPr lang="en-US" sz="2000" dirty="0">
                <a:ln>
                  <a:solidFill>
                    <a:schemeClr val="tx2"/>
                  </a:solidFill>
                </a:ln>
                <a:solidFill>
                  <a:schemeClr val="tx2"/>
                </a:solidFill>
              </a:rPr>
              <a:t>20-30ns</a:t>
            </a:r>
          </a:p>
          <a:p>
            <a:endParaRPr lang="en-US" sz="2000" dirty="0"/>
          </a:p>
          <a:p>
            <a:r>
              <a:rPr lang="en-US" sz="2000" dirty="0"/>
              <a:t>Adjacent-</a:t>
            </a:r>
            <a:r>
              <a:rPr lang="en-US" sz="2000" dirty="0" err="1"/>
              <a:t>chiplet</a:t>
            </a:r>
            <a:r>
              <a:rPr lang="en-US" sz="2000" dirty="0"/>
              <a:t> latency: </a:t>
            </a:r>
            <a:r>
              <a:rPr lang="en-US" sz="2000" b="1" dirty="0">
                <a:solidFill>
                  <a:schemeClr val="accent4">
                    <a:lumMod val="75000"/>
                  </a:schemeClr>
                </a:solidFill>
              </a:rPr>
              <a:t>80-90ns</a:t>
            </a:r>
          </a:p>
          <a:p>
            <a:endParaRPr lang="en-US" sz="2000" dirty="0">
              <a:ln>
                <a:solidFill>
                  <a:schemeClr val="tx2"/>
                </a:solidFill>
              </a:ln>
            </a:endParaRPr>
          </a:p>
          <a:p>
            <a:r>
              <a:rPr lang="en-US" sz="2000" dirty="0" err="1"/>
              <a:t>Chiplet</a:t>
            </a:r>
            <a:r>
              <a:rPr lang="en-US" sz="2000" dirty="0"/>
              <a:t> across I/O die: </a:t>
            </a:r>
            <a:r>
              <a:rPr lang="en-US" sz="2000" b="1" dirty="0">
                <a:solidFill>
                  <a:srgbClr val="F68000"/>
                </a:solidFill>
              </a:rPr>
              <a:t>110-120ns</a:t>
            </a:r>
          </a:p>
          <a:p>
            <a:endParaRPr lang="en-US" sz="2000" b="1" dirty="0">
              <a:ln>
                <a:solidFill>
                  <a:schemeClr val="tx2"/>
                </a:solidFill>
              </a:ln>
              <a:solidFill>
                <a:srgbClr val="F68000"/>
              </a:solidFill>
            </a:endParaRPr>
          </a:p>
          <a:p>
            <a:r>
              <a:rPr lang="en-US" sz="2000" dirty="0" err="1"/>
              <a:t>Chiplet</a:t>
            </a:r>
            <a:r>
              <a:rPr lang="en-US" sz="2000" dirty="0"/>
              <a:t> across package: </a:t>
            </a:r>
            <a:r>
              <a:rPr lang="en-US" sz="2000" dirty="0">
                <a:solidFill>
                  <a:srgbClr val="FF0000"/>
                </a:solidFill>
              </a:rPr>
              <a:t>~</a:t>
            </a:r>
            <a:r>
              <a:rPr lang="en-US" sz="2000" b="1" dirty="0">
                <a:solidFill>
                  <a:srgbClr val="FF0000"/>
                </a:solidFill>
              </a:rPr>
              <a:t>200ns</a:t>
            </a:r>
          </a:p>
          <a:p>
            <a:endParaRPr lang="en-US" sz="2000" b="1" dirty="0">
              <a:ln>
                <a:solidFill>
                  <a:schemeClr val="tx2"/>
                </a:solidFill>
              </a:ln>
              <a:solidFill>
                <a:srgbClr val="FF0000"/>
              </a:solidFill>
            </a:endParaRPr>
          </a:p>
          <a:p>
            <a:r>
              <a:rPr lang="en-US" sz="2000" dirty="0"/>
              <a:t>Up to </a:t>
            </a:r>
            <a:r>
              <a:rPr lang="en-US" sz="2000" b="1" dirty="0">
                <a:solidFill>
                  <a:srgbClr val="F68000"/>
                </a:solidFill>
              </a:rPr>
              <a:t>~5x </a:t>
            </a:r>
            <a:r>
              <a:rPr lang="en-US" sz="2000" dirty="0"/>
              <a:t>latency in a 1P system</a:t>
            </a:r>
          </a:p>
          <a:p>
            <a:r>
              <a:rPr lang="en-US" sz="2000" dirty="0"/>
              <a:t>Up to </a:t>
            </a:r>
            <a:r>
              <a:rPr lang="en-US" sz="2000" b="1" dirty="0">
                <a:solidFill>
                  <a:srgbClr val="FF0000"/>
                </a:solidFill>
              </a:rPr>
              <a:t>~10x</a:t>
            </a:r>
            <a:r>
              <a:rPr lang="en-US" sz="2000" dirty="0"/>
              <a:t> latency in a 2P system</a:t>
            </a:r>
            <a:endParaRPr lang="en-US" sz="2000" b="1" dirty="0">
              <a:ln>
                <a:solidFill>
                  <a:schemeClr val="tx2"/>
                </a:solidFill>
              </a:ln>
              <a:solidFill>
                <a:srgbClr val="FF0000"/>
              </a:solidFill>
            </a:endParaRPr>
          </a:p>
          <a:p>
            <a:endParaRPr lang="en-US" sz="2000" b="1" dirty="0">
              <a:ln>
                <a:solidFill>
                  <a:schemeClr val="tx2"/>
                </a:solidFill>
              </a:ln>
              <a:solidFill>
                <a:srgbClr val="FF0000"/>
              </a:solidFill>
            </a:endParaRPr>
          </a:p>
          <a:p>
            <a:r>
              <a:rPr lang="en-US" sz="2000" i="1" dirty="0"/>
              <a:t>Most HW vendors “hide” the </a:t>
            </a:r>
            <a:r>
              <a:rPr lang="en-US" sz="2000" i="1" dirty="0" err="1"/>
              <a:t>chiplet</a:t>
            </a:r>
            <a:r>
              <a:rPr lang="en-US" sz="2000" i="1" dirty="0"/>
              <a:t>-level topology (8 NUMA zones) from the OS by default and only show 4 NUMA zones!</a:t>
            </a:r>
          </a:p>
        </p:txBody>
      </p:sp>
      <p:pic>
        <p:nvPicPr>
          <p:cNvPr id="2050" name="Picture 2">
            <a:extLst>
              <a:ext uri="{FF2B5EF4-FFF2-40B4-BE49-F238E27FC236}">
                <a16:creationId xmlns:a16="http://schemas.microsoft.com/office/drawing/2014/main" id="{32D2836F-C2F8-1761-3D5A-37395F73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255" y="1256468"/>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A3B5C4-14B2-1546-B6D8-D957930CCBC3}"/>
              </a:ext>
            </a:extLst>
          </p:cNvPr>
          <p:cNvSpPr/>
          <p:nvPr/>
        </p:nvSpPr>
        <p:spPr>
          <a:xfrm>
            <a:off x="4029259" y="2325464"/>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pic>
        <p:nvPicPr>
          <p:cNvPr id="7" name="Picture 2">
            <a:extLst>
              <a:ext uri="{FF2B5EF4-FFF2-40B4-BE49-F238E27FC236}">
                <a16:creationId xmlns:a16="http://schemas.microsoft.com/office/drawing/2014/main" id="{7A6E5049-1299-6ADC-CF5F-B74A8FC65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230" y="2725050"/>
            <a:ext cx="5461144" cy="42485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DC84B8A-8ACC-6328-829F-8CFD40855FC5}"/>
              </a:ext>
            </a:extLst>
          </p:cNvPr>
          <p:cNvSpPr/>
          <p:nvPr/>
        </p:nvSpPr>
        <p:spPr>
          <a:xfrm>
            <a:off x="2359372" y="3782289"/>
            <a:ext cx="609600" cy="764100"/>
          </a:xfrm>
          <a:prstGeom prst="rect">
            <a:avLst/>
          </a:prstGeom>
          <a:solidFill>
            <a:srgbClr val="FF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cxnSp>
        <p:nvCxnSpPr>
          <p:cNvPr id="10" name="Straight Connector 9">
            <a:extLst>
              <a:ext uri="{FF2B5EF4-FFF2-40B4-BE49-F238E27FC236}">
                <a16:creationId xmlns:a16="http://schemas.microsoft.com/office/drawing/2014/main" id="{DD9E9E6C-386D-AE41-B1B5-3FB0BA6CEC69}"/>
              </a:ext>
            </a:extLst>
          </p:cNvPr>
          <p:cNvCxnSpPr>
            <a:cxnSpLocks/>
          </p:cNvCxnSpPr>
          <p:nvPr/>
        </p:nvCxnSpPr>
        <p:spPr>
          <a:xfrm flipV="1">
            <a:off x="2664172" y="2707514"/>
            <a:ext cx="1683742" cy="14739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E779EE-3C71-80A2-D309-191F1F4EC738}"/>
              </a:ext>
            </a:extLst>
          </p:cNvPr>
          <p:cNvSpPr txBox="1"/>
          <p:nvPr/>
        </p:nvSpPr>
        <p:spPr>
          <a:xfrm>
            <a:off x="5924550" y="5791557"/>
            <a:ext cx="4043381" cy="523220"/>
          </a:xfrm>
          <a:prstGeom prst="rect">
            <a:avLst/>
          </a:prstGeom>
          <a:noFill/>
        </p:spPr>
        <p:txBody>
          <a:bodyPr wrap="square" rtlCol="0">
            <a:spAutoFit/>
          </a:bodyPr>
          <a:lstStyle/>
          <a:p>
            <a:pPr algn="ctr"/>
            <a:r>
              <a:rPr lang="en-US" sz="1400" dirty="0">
                <a:hlinkClick r:id="rId4"/>
              </a:rPr>
              <a:t>(“</a:t>
            </a:r>
            <a:r>
              <a:rPr lang="en-US" sz="1400" i="0" u="none" strike="noStrike" dirty="0">
                <a:solidFill>
                  <a:srgbClr val="212124"/>
                </a:solidFill>
                <a:effectLst/>
                <a:highlight>
                  <a:srgbClr val="F3F5F6"/>
                </a:highlight>
                <a:hlinkClick r:id="rId4"/>
              </a:rPr>
              <a:t>AMD </a:t>
            </a:r>
            <a:r>
              <a:rPr lang="en-US" sz="1400" i="0" u="none" strike="noStrike" dirty="0" err="1">
                <a:solidFill>
                  <a:srgbClr val="212124"/>
                </a:solidFill>
                <a:effectLst/>
                <a:highlight>
                  <a:srgbClr val="F3F5F6"/>
                </a:highlight>
                <a:hlinkClick r:id="rId4"/>
              </a:rPr>
              <a:t>Epyc</a:t>
            </a:r>
            <a:r>
              <a:rPr lang="en-US" sz="1400" i="0" u="none" strike="noStrike" dirty="0">
                <a:solidFill>
                  <a:srgbClr val="212124"/>
                </a:solidFill>
                <a:effectLst/>
                <a:highlight>
                  <a:srgbClr val="F3F5F6"/>
                </a:highlight>
                <a:hlinkClick r:id="rId4"/>
              </a:rPr>
              <a:t> 7702 ES</a:t>
            </a:r>
            <a:r>
              <a:rPr lang="en-US" sz="1400" dirty="0">
                <a:hlinkClick r:id="rId4"/>
              </a:rPr>
              <a:t>” by </a:t>
            </a:r>
            <a:r>
              <a:rPr lang="en-US" sz="1400" i="0" u="none" strike="noStrike" dirty="0" err="1">
                <a:solidFill>
                  <a:srgbClr val="212124"/>
                </a:solidFill>
                <a:effectLst/>
                <a:hlinkClick r:id="rId4"/>
              </a:rPr>
              <a:t>Fritzchens</a:t>
            </a:r>
            <a:r>
              <a:rPr lang="en-US" sz="1400" i="0" u="none" strike="noStrike" dirty="0">
                <a:solidFill>
                  <a:srgbClr val="212124"/>
                </a:solidFill>
                <a:effectLst/>
                <a:hlinkClick r:id="rId4"/>
              </a:rPr>
              <a:t> Fritz</a:t>
            </a:r>
            <a:br>
              <a:rPr lang="en-US" sz="1400" i="0" u="none" strike="noStrike" dirty="0">
                <a:solidFill>
                  <a:srgbClr val="212124"/>
                </a:solidFill>
                <a:effectLst/>
                <a:hlinkClick r:id="rId4"/>
              </a:rPr>
            </a:br>
            <a:r>
              <a:rPr lang="en-US" sz="1400" dirty="0">
                <a:hlinkClick r:id="rId4"/>
              </a:rPr>
              <a:t>licensed under </a:t>
            </a:r>
            <a:r>
              <a:rPr lang="en-US" sz="1400" i="0" u="none" strike="noStrike" cap="all" dirty="0">
                <a:solidFill>
                  <a:srgbClr val="000000"/>
                </a:solidFill>
                <a:effectLst/>
                <a:hlinkClick r:id="rId4"/>
              </a:rPr>
              <a:t>CC0 1.0 DEED</a:t>
            </a:r>
            <a:r>
              <a:rPr lang="en-US" sz="1400" dirty="0"/>
              <a:t>)</a:t>
            </a:r>
          </a:p>
        </p:txBody>
      </p:sp>
    </p:spTree>
    <p:extLst>
      <p:ext uri="{BB962C8B-B14F-4D97-AF65-F5344CB8AC3E}">
        <p14:creationId xmlns:p14="http://schemas.microsoft.com/office/powerpoint/2010/main" val="89745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081161" cy="4412892"/>
          </a:xfrm>
        </p:spPr>
        <p:txBody>
          <a:bodyPr lIns="0" tIns="0" rIns="0" bIns="0"/>
          <a:lstStyle/>
          <a:p>
            <a:r>
              <a:rPr lang="en-US" sz="2000" dirty="0"/>
              <a:t>Kernel does not know how to optimally configure multi-process workloads like </a:t>
            </a:r>
            <a:r>
              <a:rPr lang="en-US" sz="2000" dirty="0" err="1"/>
              <a:t>Ceph</a:t>
            </a:r>
            <a:endParaRPr lang="en-US" sz="2000" dirty="0">
              <a:ln>
                <a:solidFill>
                  <a:schemeClr val="tx2"/>
                </a:solidFill>
              </a:ln>
            </a:endParaRPr>
          </a:p>
          <a:p>
            <a:endParaRPr lang="en-US" sz="2000" dirty="0">
              <a:ln>
                <a:solidFill>
                  <a:schemeClr val="tx2"/>
                </a:solidFill>
              </a:ln>
            </a:endParaRPr>
          </a:p>
          <a:p>
            <a:r>
              <a:rPr lang="en-US" sz="2000" dirty="0"/>
              <a:t>Our </a:t>
            </a:r>
            <a:r>
              <a:rPr lang="en-US" sz="2000" dirty="0" err="1"/>
              <a:t>Ceph</a:t>
            </a:r>
            <a:r>
              <a:rPr lang="en-US" sz="2000" dirty="0"/>
              <a:t> block servers use a </a:t>
            </a:r>
            <a:r>
              <a:rPr lang="en-US" sz="2000" dirty="0" err="1"/>
              <a:t>systemd</a:t>
            </a:r>
            <a:r>
              <a:rPr lang="en-US" sz="2000" dirty="0"/>
              <a:t> service shim to configure </a:t>
            </a:r>
            <a:r>
              <a:rPr lang="en-US" sz="2000" dirty="0" err="1"/>
              <a:t>Ceph</a:t>
            </a:r>
            <a:r>
              <a:rPr lang="en-US" sz="2000" dirty="0"/>
              <a:t> with a-priori knowledge:</a:t>
            </a:r>
          </a:p>
          <a:p>
            <a:endParaRPr lang="en-US" sz="2000" dirty="0"/>
          </a:p>
          <a:p>
            <a:pPr marL="0" indent="0">
              <a:buNone/>
            </a:pPr>
            <a:r>
              <a:rPr lang="en-US" sz="1400" b="1" dirty="0">
                <a:solidFill>
                  <a:schemeClr val="bg1">
                    <a:lumMod val="50000"/>
                  </a:schemeClr>
                </a:solidFill>
                <a:effectLst/>
                <a:latin typeface="Menlo" panose="020B0609030804020204" pitchFamily="49" charset="0"/>
              </a:rPr>
              <a:t>   $</a:t>
            </a:r>
            <a:r>
              <a:rPr lang="en-US" sz="1400" dirty="0">
                <a:solidFill>
                  <a:schemeClr val="bg1">
                    <a:lumMod val="50000"/>
                  </a:schemeClr>
                </a:solidFill>
                <a:effectLst/>
                <a:latin typeface="Menlo" panose="020B0609030804020204" pitchFamily="49" charset="0"/>
              </a:rPr>
              <a:t> cat /</a:t>
            </a:r>
            <a:r>
              <a:rPr lang="en-US" sz="1400" dirty="0" err="1">
                <a:solidFill>
                  <a:schemeClr val="bg1">
                    <a:lumMod val="50000"/>
                  </a:schemeClr>
                </a:solidFill>
                <a:effectLst/>
                <a:latin typeface="Menlo" panose="020B0609030804020204" pitchFamily="49" charset="0"/>
              </a:rPr>
              <a:t>etc</a:t>
            </a:r>
            <a:r>
              <a:rPr lang="en-US" sz="1400" dirty="0">
                <a:solidFill>
                  <a:schemeClr val="bg1">
                    <a:lumMod val="50000"/>
                  </a:schemeClr>
                </a:solidFill>
                <a:effectLst/>
                <a:latin typeface="Menlo" panose="020B0609030804020204" pitchFamily="49" charset="0"/>
              </a:rPr>
              <a:t>/</a:t>
            </a:r>
            <a:r>
              <a:rPr lang="en-US" sz="1400" dirty="0" err="1">
                <a:solidFill>
                  <a:schemeClr val="bg1">
                    <a:lumMod val="50000"/>
                  </a:schemeClr>
                </a:solidFill>
                <a:effectLst/>
                <a:latin typeface="Menlo" panose="020B0609030804020204" pitchFamily="49" charset="0"/>
              </a:rPr>
              <a:t>systemd</a:t>
            </a:r>
            <a:r>
              <a:rPr lang="en-US" sz="1400" dirty="0">
                <a:solidFill>
                  <a:schemeClr val="bg1">
                    <a:lumMod val="50000"/>
                  </a:schemeClr>
                </a:solidFill>
                <a:effectLst/>
                <a:latin typeface="Menlo" panose="020B0609030804020204" pitchFamily="49" charset="0"/>
              </a:rPr>
              <a:t>/system/</a:t>
            </a:r>
            <a:r>
              <a:rPr lang="en-US" sz="1400" dirty="0" err="1">
                <a:solidFill>
                  <a:schemeClr val="bg1">
                    <a:lumMod val="50000"/>
                  </a:schemeClr>
                </a:solidFill>
                <a:effectLst/>
                <a:latin typeface="Menlo" panose="020B0609030804020204" pitchFamily="49" charset="0"/>
              </a:rPr>
              <a:t>ceph-osd</a:t>
            </a:r>
            <a:r>
              <a:rPr lang="en-US" sz="1400" dirty="0">
                <a:solidFill>
                  <a:schemeClr val="bg1">
                    <a:lumMod val="50000"/>
                  </a:schemeClr>
                </a:solidFill>
                <a:effectLst/>
                <a:latin typeface="Menlo" panose="020B0609030804020204" pitchFamily="49" charset="0"/>
              </a:rPr>
              <a:t>@.</a:t>
            </a:r>
            <a:r>
              <a:rPr lang="en-US" sz="1400" dirty="0" err="1">
                <a:solidFill>
                  <a:schemeClr val="bg1">
                    <a:lumMod val="50000"/>
                  </a:schemeClr>
                </a:solidFill>
                <a:effectLst/>
                <a:latin typeface="Menlo" panose="020B0609030804020204" pitchFamily="49" charset="0"/>
              </a:rPr>
              <a:t>service.d</a:t>
            </a:r>
            <a:r>
              <a:rPr lang="en-US" sz="1400" dirty="0">
                <a:solidFill>
                  <a:schemeClr val="bg1">
                    <a:lumMod val="50000"/>
                  </a:schemeClr>
                </a:solidFill>
                <a:effectLst/>
                <a:latin typeface="Menlo" panose="020B0609030804020204" pitchFamily="49" charset="0"/>
              </a:rPr>
              <a:t>/</a:t>
            </a:r>
            <a:r>
              <a:rPr lang="en-US" sz="1400" dirty="0" err="1">
                <a:solidFill>
                  <a:schemeClr val="bg1">
                    <a:lumMod val="50000"/>
                  </a:schemeClr>
                </a:solidFill>
                <a:effectLst/>
                <a:latin typeface="Menlo" panose="020B0609030804020204" pitchFamily="49" charset="0"/>
              </a:rPr>
              <a:t>override.conf</a:t>
            </a:r>
            <a:endParaRPr lang="en-US" sz="1400" dirty="0">
              <a:solidFill>
                <a:schemeClr val="bg1">
                  <a:lumMod val="50000"/>
                </a:schemeClr>
              </a:solidFill>
              <a:effectLst/>
              <a:latin typeface="Menlo" panose="020B0609030804020204" pitchFamily="49" charset="0"/>
            </a:endParaRPr>
          </a:p>
          <a:p>
            <a:pPr marL="0" indent="0">
              <a:buNone/>
            </a:pPr>
            <a:r>
              <a:rPr lang="en-US" sz="1400" dirty="0">
                <a:solidFill>
                  <a:schemeClr val="bg1">
                    <a:lumMod val="50000"/>
                  </a:schemeClr>
                </a:solidFill>
                <a:effectLst/>
                <a:latin typeface="Menlo" panose="020B0609030804020204" pitchFamily="49" charset="0"/>
              </a:rPr>
              <a:t>   [Service]</a:t>
            </a:r>
          </a:p>
          <a:p>
            <a:pPr marL="0" indent="0">
              <a:buNone/>
            </a:pPr>
            <a:r>
              <a:rPr lang="en-US" sz="1400" dirty="0">
                <a:solidFill>
                  <a:schemeClr val="bg1">
                    <a:lumMod val="50000"/>
                  </a:schemeClr>
                </a:solidFill>
                <a:effectLst/>
                <a:latin typeface="Menlo" panose="020B0609030804020204" pitchFamily="49" charset="0"/>
              </a:rPr>
              <a:t>   </a:t>
            </a:r>
            <a:r>
              <a:rPr lang="en-US" sz="1400" dirty="0" err="1">
                <a:solidFill>
                  <a:schemeClr val="bg1">
                    <a:lumMod val="50000"/>
                  </a:schemeClr>
                </a:solidFill>
                <a:effectLst/>
                <a:latin typeface="Menlo" panose="020B0609030804020204" pitchFamily="49" charset="0"/>
              </a:rPr>
              <a:t>ExecStart</a:t>
            </a:r>
            <a:r>
              <a:rPr lang="en-US" sz="1400" dirty="0">
                <a:solidFill>
                  <a:schemeClr val="bg1">
                    <a:lumMod val="50000"/>
                  </a:schemeClr>
                </a:solidFill>
                <a:effectLst/>
                <a:latin typeface="Menlo" panose="020B0609030804020204" pitchFamily="49" charset="0"/>
              </a:rPr>
              <a:t>=</a:t>
            </a:r>
          </a:p>
          <a:p>
            <a:pPr marL="0" indent="0">
              <a:buNone/>
            </a:pPr>
            <a:r>
              <a:rPr lang="en-US" sz="1400" dirty="0">
                <a:solidFill>
                  <a:schemeClr val="bg1">
                    <a:lumMod val="50000"/>
                  </a:schemeClr>
                </a:solidFill>
                <a:latin typeface="Menlo" panose="020B0609030804020204" pitchFamily="49" charset="0"/>
              </a:rPr>
              <a:t>   </a:t>
            </a:r>
            <a:r>
              <a:rPr lang="en-US" sz="1400" dirty="0" err="1">
                <a:solidFill>
                  <a:schemeClr val="bg1">
                    <a:lumMod val="50000"/>
                  </a:schemeClr>
                </a:solidFill>
                <a:effectLst/>
                <a:latin typeface="Menlo" panose="020B0609030804020204" pitchFamily="49" charset="0"/>
              </a:rPr>
              <a:t>ExecStart</a:t>
            </a:r>
            <a:r>
              <a:rPr lang="en-US" sz="1400" dirty="0">
                <a:solidFill>
                  <a:schemeClr val="tx2"/>
                </a:solidFill>
                <a:effectLst/>
                <a:latin typeface="Menlo" panose="020B0609030804020204" pitchFamily="49" charset="0"/>
              </a:rPr>
              <a:t>=/</a:t>
            </a:r>
            <a:r>
              <a:rPr lang="en-US" sz="1400" dirty="0" err="1">
                <a:solidFill>
                  <a:schemeClr val="tx2"/>
                </a:solidFill>
                <a:effectLst/>
                <a:latin typeface="Menlo" panose="020B0609030804020204" pitchFamily="49" charset="0"/>
              </a:rPr>
              <a:t>usr</a:t>
            </a:r>
            <a:r>
              <a:rPr lang="en-US" sz="1400" dirty="0">
                <a:solidFill>
                  <a:schemeClr val="tx2"/>
                </a:solidFill>
                <a:effectLst/>
                <a:latin typeface="Menlo" panose="020B0609030804020204" pitchFamily="49" charset="0"/>
              </a:rPr>
              <a:t>/bin/</a:t>
            </a:r>
            <a:r>
              <a:rPr lang="en-US" sz="1400" dirty="0" err="1">
                <a:solidFill>
                  <a:schemeClr val="tx2"/>
                </a:solidFill>
                <a:effectLst/>
                <a:latin typeface="Menlo" panose="020B0609030804020204" pitchFamily="49" charset="0"/>
              </a:rPr>
              <a:t>bbcephtool</a:t>
            </a:r>
            <a:r>
              <a:rPr lang="en-US" sz="1400" dirty="0">
                <a:solidFill>
                  <a:schemeClr val="tx2"/>
                </a:solidFill>
                <a:effectLst/>
                <a:latin typeface="Menlo" panose="020B0609030804020204" pitchFamily="49" charset="0"/>
              </a:rPr>
              <a:t> </a:t>
            </a:r>
            <a:r>
              <a:rPr lang="en-US" sz="1400" dirty="0" err="1">
                <a:solidFill>
                  <a:schemeClr val="tx2"/>
                </a:solidFill>
                <a:effectLst/>
                <a:latin typeface="Menlo" panose="020B0609030804020204" pitchFamily="49" charset="0"/>
              </a:rPr>
              <a:t>exec_osd</a:t>
            </a:r>
            <a:r>
              <a:rPr lang="en-US" sz="1400" dirty="0">
                <a:solidFill>
                  <a:schemeClr val="tx2"/>
                </a:solidFill>
                <a:effectLst/>
                <a:latin typeface="Menlo" panose="020B0609030804020204" pitchFamily="49" charset="0"/>
              </a:rPr>
              <a:t> </a:t>
            </a:r>
            <a:r>
              <a:rPr lang="en-US" sz="1400" dirty="0">
                <a:solidFill>
                  <a:schemeClr val="bg1">
                    <a:lumMod val="50000"/>
                  </a:schemeClr>
                </a:solidFill>
                <a:effectLst/>
                <a:latin typeface="Menlo" panose="020B0609030804020204" pitchFamily="49" charset="0"/>
              </a:rPr>
              <a:t>-f --cluster ${CLUSTER} </a:t>
            </a:r>
            <a:r>
              <a:rPr lang="en-US" sz="1400" b="1" dirty="0">
                <a:solidFill>
                  <a:schemeClr val="accent1">
                    <a:lumMod val="75000"/>
                  </a:schemeClr>
                </a:solidFill>
                <a:effectLst/>
                <a:latin typeface="Menlo" panose="020B0609030804020204" pitchFamily="49" charset="0"/>
              </a:rPr>
              <a:t>--id %</a:t>
            </a:r>
            <a:r>
              <a:rPr lang="en-US" sz="1400" b="1" dirty="0" err="1">
                <a:solidFill>
                  <a:schemeClr val="accent1">
                    <a:lumMod val="75000"/>
                  </a:schemeClr>
                </a:solidFill>
                <a:effectLst/>
                <a:latin typeface="Menlo" panose="020B0609030804020204" pitchFamily="49" charset="0"/>
              </a:rPr>
              <a:t>i</a:t>
            </a:r>
            <a:r>
              <a:rPr lang="en-US" sz="1400" dirty="0">
                <a:solidFill>
                  <a:schemeClr val="accent1">
                    <a:lumMod val="75000"/>
                  </a:schemeClr>
                </a:solidFill>
                <a:effectLst/>
                <a:latin typeface="Menlo" panose="020B0609030804020204" pitchFamily="49" charset="0"/>
              </a:rPr>
              <a:t> </a:t>
            </a:r>
            <a:r>
              <a:rPr lang="en-US" sz="1400" dirty="0">
                <a:solidFill>
                  <a:schemeClr val="bg1">
                    <a:lumMod val="50000"/>
                  </a:schemeClr>
                </a:solidFill>
                <a:effectLst/>
                <a:latin typeface="Menlo" panose="020B0609030804020204" pitchFamily="49" charset="0"/>
              </a:rPr>
              <a:t>--</a:t>
            </a:r>
            <a:r>
              <a:rPr lang="en-US" sz="1400" dirty="0" err="1">
                <a:solidFill>
                  <a:schemeClr val="bg1">
                    <a:lumMod val="50000"/>
                  </a:schemeClr>
                </a:solidFill>
                <a:effectLst/>
                <a:latin typeface="Menlo" panose="020B0609030804020204" pitchFamily="49" charset="0"/>
              </a:rPr>
              <a:t>setuser</a:t>
            </a:r>
            <a:r>
              <a:rPr lang="en-US" sz="1400" dirty="0">
                <a:solidFill>
                  <a:schemeClr val="bg1">
                    <a:lumMod val="50000"/>
                  </a:schemeClr>
                </a:solidFill>
                <a:effectLst/>
                <a:latin typeface="Menlo" panose="020B0609030804020204" pitchFamily="49" charset="0"/>
              </a:rPr>
              <a:t> </a:t>
            </a:r>
            <a:r>
              <a:rPr lang="en-US" sz="1400" dirty="0" err="1">
                <a:solidFill>
                  <a:schemeClr val="bg1">
                    <a:lumMod val="50000"/>
                  </a:schemeClr>
                </a:solidFill>
                <a:effectLst/>
                <a:latin typeface="Menlo" panose="020B0609030804020204" pitchFamily="49" charset="0"/>
              </a:rPr>
              <a:t>ceph</a:t>
            </a:r>
            <a:r>
              <a:rPr lang="en-US" sz="1400" dirty="0">
                <a:solidFill>
                  <a:schemeClr val="bg1">
                    <a:lumMod val="50000"/>
                  </a:schemeClr>
                </a:solidFill>
                <a:effectLst/>
                <a:latin typeface="Menlo" panose="020B0609030804020204" pitchFamily="49" charset="0"/>
              </a:rPr>
              <a:t> --</a:t>
            </a:r>
            <a:r>
              <a:rPr lang="en-US" sz="1400" dirty="0" err="1">
                <a:solidFill>
                  <a:schemeClr val="bg1">
                    <a:lumMod val="50000"/>
                  </a:schemeClr>
                </a:solidFill>
                <a:effectLst/>
                <a:latin typeface="Menlo" panose="020B0609030804020204" pitchFamily="49" charset="0"/>
              </a:rPr>
              <a:t>setgroup</a:t>
            </a:r>
            <a:r>
              <a:rPr lang="en-US" sz="1400" dirty="0">
                <a:solidFill>
                  <a:schemeClr val="bg1">
                    <a:lumMod val="50000"/>
                  </a:schemeClr>
                </a:solidFill>
                <a:effectLst/>
                <a:latin typeface="Menlo" panose="020B0609030804020204" pitchFamily="49" charset="0"/>
              </a:rPr>
              <a:t> </a:t>
            </a:r>
            <a:r>
              <a:rPr lang="en-US" sz="1400" dirty="0" err="1">
                <a:solidFill>
                  <a:schemeClr val="bg1">
                    <a:lumMod val="50000"/>
                  </a:schemeClr>
                </a:solidFill>
                <a:effectLst/>
                <a:latin typeface="Menlo" panose="020B0609030804020204" pitchFamily="49" charset="0"/>
              </a:rPr>
              <a:t>ceph</a:t>
            </a:r>
            <a:endParaRPr lang="en-US" sz="1400" dirty="0">
              <a:solidFill>
                <a:schemeClr val="bg1">
                  <a:lumMod val="50000"/>
                </a:schemeClr>
              </a:solidFill>
              <a:effectLst/>
              <a:latin typeface="Menlo" panose="020B0609030804020204" pitchFamily="49" charset="0"/>
            </a:endParaRPr>
          </a:p>
          <a:p>
            <a:endParaRPr lang="en-US" sz="2000" dirty="0"/>
          </a:p>
          <a:p>
            <a:r>
              <a:rPr lang="en-US" sz="2000" dirty="0" err="1">
                <a:solidFill>
                  <a:schemeClr val="tx2"/>
                </a:solidFill>
                <a:latin typeface="Consolas" panose="020B0609020204030204" pitchFamily="49" charset="0"/>
                <a:cs typeface="Consolas" panose="020B0609020204030204" pitchFamily="49" charset="0"/>
              </a:rPr>
              <a:t>bbcephtool</a:t>
            </a:r>
            <a:r>
              <a:rPr lang="en-US" sz="2000" dirty="0"/>
              <a:t> probes the system for </a:t>
            </a:r>
            <a:r>
              <a:rPr lang="en-US" sz="2000" i="1" dirty="0"/>
              <a:t>all</a:t>
            </a:r>
            <a:r>
              <a:rPr lang="en-US" sz="2000" dirty="0"/>
              <a:t> OSDs and performs global scheduling</a:t>
            </a:r>
          </a:p>
          <a:p>
            <a:endParaRPr lang="en-US" sz="2000" dirty="0"/>
          </a:p>
          <a:p>
            <a:r>
              <a:rPr lang="en-US" sz="2000" dirty="0"/>
              <a:t>It instructs the kernel to assign </a:t>
            </a:r>
            <a:r>
              <a:rPr lang="en-US" sz="2000" b="1" i="1" dirty="0">
                <a:solidFill>
                  <a:schemeClr val="accent1">
                    <a:lumMod val="75000"/>
                  </a:schemeClr>
                </a:solidFill>
              </a:rPr>
              <a:t>this</a:t>
            </a:r>
            <a:r>
              <a:rPr lang="en-US" sz="2000" dirty="0"/>
              <a:t> OSD to a particular </a:t>
            </a:r>
            <a:r>
              <a:rPr lang="en-US" sz="2000" dirty="0" err="1"/>
              <a:t>chiplet</a:t>
            </a:r>
            <a:r>
              <a:rPr lang="en-US" sz="2000" dirty="0"/>
              <a:t> in order to leverage the locality and restricted coherence domain of modern </a:t>
            </a:r>
            <a:r>
              <a:rPr lang="en-US" sz="2000" dirty="0" err="1"/>
              <a:t>chiplet</a:t>
            </a:r>
            <a:r>
              <a:rPr lang="en-US" sz="2000" dirty="0"/>
              <a:t>-based microarchitectures</a:t>
            </a:r>
          </a:p>
        </p:txBody>
      </p:sp>
    </p:spTree>
    <p:extLst>
      <p:ext uri="{BB962C8B-B14F-4D97-AF65-F5344CB8AC3E}">
        <p14:creationId xmlns:p14="http://schemas.microsoft.com/office/powerpoint/2010/main" val="405564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081161" cy="4412892"/>
          </a:xfrm>
        </p:spPr>
        <p:txBody>
          <a:bodyPr lIns="0" tIns="0" rIns="0" bIns="0"/>
          <a:lstStyle/>
          <a:p>
            <a:pPr marL="0" indent="0">
              <a:buNone/>
            </a:pPr>
            <a:r>
              <a:rPr lang="en-US" sz="2400" dirty="0"/>
              <a:t>Before:</a:t>
            </a:r>
          </a:p>
          <a:p>
            <a:pPr marL="0" indent="0">
              <a:buNone/>
            </a:pPr>
            <a:r>
              <a:rPr lang="en-US" sz="1400" dirty="0">
                <a:solidFill>
                  <a:srgbClr val="000000"/>
                </a:solidFill>
                <a:effectLst/>
                <a:latin typeface="Menlo" panose="020B0609030804020204" pitchFamily="49" charset="0"/>
              </a:rPr>
              <a:t>                           node0           node1           node2           node3</a:t>
            </a:r>
          </a:p>
          <a:p>
            <a:pPr marL="0" indent="0">
              <a:buNone/>
            </a:pPr>
            <a:r>
              <a:rPr lang="en-US" sz="1400" b="1" dirty="0" err="1">
                <a:solidFill>
                  <a:srgbClr val="FF0000"/>
                </a:solidFill>
                <a:effectLst/>
                <a:latin typeface="Menlo" panose="020B0609030804020204" pitchFamily="49" charset="0"/>
              </a:rPr>
              <a:t>numa_hit</a:t>
            </a:r>
            <a:r>
              <a:rPr lang="en-US" sz="1400" b="1" dirty="0">
                <a:solidFill>
                  <a:srgbClr val="FF0000"/>
                </a:solidFill>
                <a:effectLst/>
                <a:latin typeface="Menlo" panose="020B0609030804020204" pitchFamily="49" charset="0"/>
              </a:rPr>
              <a:t>               881983537       888572582       745775975     32314773050</a:t>
            </a:r>
          </a:p>
          <a:p>
            <a:pPr marL="0" indent="0">
              <a:buNone/>
            </a:pPr>
            <a:r>
              <a:rPr lang="en-US" sz="1400" dirty="0" err="1">
                <a:effectLst/>
                <a:latin typeface="Menlo" panose="020B0609030804020204" pitchFamily="49" charset="0"/>
              </a:rPr>
              <a:t>numa_miss</a:t>
            </a:r>
            <a:r>
              <a:rPr lang="en-US" sz="1400" dirty="0">
                <a:effectLst/>
                <a:latin typeface="Menlo" panose="020B0609030804020204" pitchFamily="49" charset="0"/>
              </a:rPr>
              <a:t>                      0        12848350         6769274       415898270</a:t>
            </a:r>
          </a:p>
          <a:p>
            <a:pPr marL="0" indent="0">
              <a:buNone/>
            </a:pPr>
            <a:r>
              <a:rPr lang="en-US" sz="1400" b="1" dirty="0" err="1">
                <a:solidFill>
                  <a:srgbClr val="FF0000"/>
                </a:solidFill>
                <a:effectLst/>
                <a:latin typeface="Menlo" panose="020B0609030804020204" pitchFamily="49" charset="0"/>
              </a:rPr>
              <a:t>numa_foreign</a:t>
            </a:r>
            <a:r>
              <a:rPr lang="en-US" sz="1400" b="1" dirty="0">
                <a:solidFill>
                  <a:srgbClr val="FF0000"/>
                </a:solidFill>
                <a:effectLst/>
                <a:latin typeface="Menlo" panose="020B0609030804020204" pitchFamily="49" charset="0"/>
              </a:rPr>
              <a:t>           117258094       172283056       145974729               0</a:t>
            </a:r>
          </a:p>
          <a:p>
            <a:pPr marL="0" indent="0">
              <a:buNone/>
            </a:pPr>
            <a:r>
              <a:rPr lang="en-US" sz="1400" dirty="0" err="1">
                <a:solidFill>
                  <a:srgbClr val="000000"/>
                </a:solidFill>
                <a:effectLst/>
                <a:latin typeface="Menlo" panose="020B0609030804020204" pitchFamily="49" charset="0"/>
              </a:rPr>
              <a:t>interleave_hit</a:t>
            </a:r>
            <a:r>
              <a:rPr lang="en-US" sz="1400" dirty="0">
                <a:solidFill>
                  <a:srgbClr val="000000"/>
                </a:solidFill>
                <a:effectLst/>
                <a:latin typeface="Menlo" panose="020B0609030804020204" pitchFamily="49" charset="0"/>
              </a:rPr>
              <a:t>             25851           26008           25827           25999</a:t>
            </a:r>
          </a:p>
          <a:p>
            <a:pPr marL="0" indent="0">
              <a:buNone/>
            </a:pPr>
            <a:r>
              <a:rPr lang="en-US" sz="1400" dirty="0" err="1">
                <a:solidFill>
                  <a:srgbClr val="000000"/>
                </a:solidFill>
                <a:effectLst/>
                <a:latin typeface="Menlo" panose="020B0609030804020204" pitchFamily="49" charset="0"/>
              </a:rPr>
              <a:t>local_node</a:t>
            </a:r>
            <a:r>
              <a:rPr lang="en-US" sz="1400" dirty="0">
                <a:solidFill>
                  <a:srgbClr val="000000"/>
                </a:solidFill>
                <a:effectLst/>
                <a:latin typeface="Menlo" panose="020B0609030804020204" pitchFamily="49" charset="0"/>
              </a:rPr>
              <a:t>             881974471       888538666       745745346     32314760894</a:t>
            </a:r>
          </a:p>
          <a:p>
            <a:pPr marL="0" indent="0">
              <a:buNone/>
            </a:pPr>
            <a:r>
              <a:rPr lang="en-US" sz="1400" dirty="0" err="1">
                <a:solidFill>
                  <a:srgbClr val="000000"/>
                </a:solidFill>
                <a:effectLst/>
                <a:latin typeface="Menlo" panose="020B0609030804020204" pitchFamily="49" charset="0"/>
              </a:rPr>
              <a:t>other_node</a:t>
            </a:r>
            <a:r>
              <a:rPr lang="en-US" sz="1400" dirty="0">
                <a:solidFill>
                  <a:srgbClr val="000000"/>
                </a:solidFill>
                <a:effectLst/>
                <a:latin typeface="Menlo" panose="020B0609030804020204" pitchFamily="49" charset="0"/>
              </a:rPr>
              <a:t>                  9066        12882266         6799903       415910359</a:t>
            </a:r>
          </a:p>
          <a:p>
            <a:pPr marL="0" indent="0">
              <a:buNone/>
            </a:pPr>
            <a:endParaRPr lang="en-US" sz="1400" dirty="0">
              <a:solidFill>
                <a:srgbClr val="000000"/>
              </a:solidFill>
              <a:latin typeface="Menlo" panose="020B0609030804020204" pitchFamily="49" charset="0"/>
            </a:endParaRPr>
          </a:p>
          <a:p>
            <a:pPr marL="0" indent="0">
              <a:buNone/>
            </a:pPr>
            <a:r>
              <a:rPr lang="en-US" sz="2400" dirty="0"/>
              <a:t>After:</a:t>
            </a:r>
          </a:p>
          <a:p>
            <a:pPr marL="0" indent="0">
              <a:buNone/>
            </a:pPr>
            <a:r>
              <a:rPr lang="en-US" sz="1400" dirty="0">
                <a:solidFill>
                  <a:srgbClr val="000000"/>
                </a:solidFill>
                <a:effectLst/>
                <a:latin typeface="Menlo" panose="020B0609030804020204" pitchFamily="49" charset="0"/>
              </a:rPr>
              <a:t>                           node0           node1           node2           node3</a:t>
            </a:r>
          </a:p>
          <a:p>
            <a:pPr marL="0" indent="0">
              <a:buNone/>
            </a:pPr>
            <a:r>
              <a:rPr lang="en-US" sz="1400" b="1" dirty="0" err="1">
                <a:solidFill>
                  <a:schemeClr val="tx2"/>
                </a:solidFill>
                <a:effectLst/>
                <a:latin typeface="Menlo" panose="020B0609030804020204" pitchFamily="49" charset="0"/>
              </a:rPr>
              <a:t>numa_hit</a:t>
            </a:r>
            <a:r>
              <a:rPr lang="en-US" sz="1400" b="1" dirty="0">
                <a:solidFill>
                  <a:schemeClr val="tx2"/>
                </a:solidFill>
                <a:effectLst/>
                <a:latin typeface="Menlo" panose="020B0609030804020204" pitchFamily="49" charset="0"/>
              </a:rPr>
              <a:t>             45697885068    818961266817     57096939504     60297664855</a:t>
            </a:r>
          </a:p>
          <a:p>
            <a:pPr marL="0" indent="0">
              <a:buNone/>
            </a:pPr>
            <a:r>
              <a:rPr lang="en-US" sz="1400" dirty="0" err="1">
                <a:solidFill>
                  <a:srgbClr val="000000"/>
                </a:solidFill>
                <a:latin typeface="Menlo" panose="020B0609030804020204" pitchFamily="49" charset="0"/>
              </a:rPr>
              <a:t>n</a:t>
            </a:r>
            <a:r>
              <a:rPr lang="en-US" sz="1400" dirty="0" err="1">
                <a:solidFill>
                  <a:srgbClr val="000000"/>
                </a:solidFill>
                <a:effectLst/>
                <a:latin typeface="Menlo" panose="020B0609030804020204" pitchFamily="49" charset="0"/>
              </a:rPr>
              <a:t>uma_miss</a:t>
            </a:r>
            <a:r>
              <a:rPr lang="en-US" sz="1400" dirty="0">
                <a:solidFill>
                  <a:srgbClr val="000000"/>
                </a:solidFill>
                <a:effectLst/>
                <a:latin typeface="Menlo" panose="020B0609030804020204" pitchFamily="49" charset="0"/>
              </a:rPr>
              <a:t>                 723914         4654022        27846460          407840</a:t>
            </a:r>
          </a:p>
          <a:p>
            <a:pPr marL="0" indent="0">
              <a:buNone/>
            </a:pPr>
            <a:r>
              <a:rPr lang="en-US" sz="1400" b="1" dirty="0" err="1">
                <a:solidFill>
                  <a:schemeClr val="tx2"/>
                </a:solidFill>
                <a:effectLst/>
                <a:latin typeface="Menlo" panose="020B0609030804020204" pitchFamily="49" charset="0"/>
              </a:rPr>
              <a:t>numa_foreign</a:t>
            </a:r>
            <a:r>
              <a:rPr lang="en-US" sz="1400" b="1" dirty="0">
                <a:solidFill>
                  <a:schemeClr val="tx2"/>
                </a:solidFill>
                <a:effectLst/>
                <a:latin typeface="Menlo" panose="020B0609030804020204" pitchFamily="49" charset="0"/>
              </a:rPr>
              <a:t>             4629624        27868400          387372          746840</a:t>
            </a:r>
          </a:p>
          <a:p>
            <a:pPr marL="0" indent="0">
              <a:buNone/>
            </a:pPr>
            <a:r>
              <a:rPr lang="en-US" sz="1400" dirty="0" err="1">
                <a:solidFill>
                  <a:srgbClr val="000000"/>
                </a:solidFill>
                <a:effectLst/>
                <a:latin typeface="Menlo" panose="020B0609030804020204" pitchFamily="49" charset="0"/>
              </a:rPr>
              <a:t>interleave_hit</a:t>
            </a:r>
            <a:r>
              <a:rPr lang="en-US" sz="1400" dirty="0">
                <a:solidFill>
                  <a:srgbClr val="000000"/>
                </a:solidFill>
                <a:effectLst/>
                <a:latin typeface="Menlo" panose="020B0609030804020204" pitchFamily="49" charset="0"/>
              </a:rPr>
              <a:t>             17523           17106           17532           17094</a:t>
            </a:r>
          </a:p>
          <a:p>
            <a:pPr marL="0" indent="0">
              <a:buNone/>
            </a:pPr>
            <a:r>
              <a:rPr lang="en-US" sz="1400" dirty="0" err="1">
                <a:solidFill>
                  <a:srgbClr val="000000"/>
                </a:solidFill>
                <a:effectLst/>
                <a:latin typeface="Menlo" panose="020B0609030804020204" pitchFamily="49" charset="0"/>
              </a:rPr>
              <a:t>local_node</a:t>
            </a:r>
            <a:r>
              <a:rPr lang="en-US" sz="1400" dirty="0">
                <a:solidFill>
                  <a:srgbClr val="000000"/>
                </a:solidFill>
                <a:effectLst/>
                <a:latin typeface="Menlo" panose="020B0609030804020204" pitchFamily="49" charset="0"/>
              </a:rPr>
              <a:t>           45697875953    818938581714     57096806186     60297320431</a:t>
            </a:r>
          </a:p>
          <a:p>
            <a:pPr marL="0" indent="0">
              <a:buNone/>
            </a:pPr>
            <a:r>
              <a:rPr lang="en-US" sz="1400" dirty="0" err="1">
                <a:solidFill>
                  <a:srgbClr val="000000"/>
                </a:solidFill>
                <a:effectLst/>
                <a:latin typeface="Menlo" panose="020B0609030804020204" pitchFamily="49" charset="0"/>
              </a:rPr>
              <a:t>other_node</a:t>
            </a:r>
            <a:r>
              <a:rPr lang="en-US" sz="1400" dirty="0">
                <a:solidFill>
                  <a:srgbClr val="000000"/>
                </a:solidFill>
                <a:effectLst/>
                <a:latin typeface="Menlo" panose="020B0609030804020204" pitchFamily="49" charset="0"/>
              </a:rPr>
              <a:t>                797371         4867960        27951674          872478</a:t>
            </a:r>
          </a:p>
          <a:p>
            <a:endParaRPr lang="en-US" sz="20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702310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pic>
        <p:nvPicPr>
          <p:cNvPr id="5" name="Picture 4">
            <a:extLst>
              <a:ext uri="{FF2B5EF4-FFF2-40B4-BE49-F238E27FC236}">
                <a16:creationId xmlns:a16="http://schemas.microsoft.com/office/drawing/2014/main" id="{0298F7F3-05D4-E48E-21DC-1A5649017211}"/>
              </a:ext>
            </a:extLst>
          </p:cNvPr>
          <p:cNvPicPr>
            <a:picLocks noChangeAspect="1"/>
          </p:cNvPicPr>
          <p:nvPr/>
        </p:nvPicPr>
        <p:blipFill rotWithShape="1">
          <a:blip r:embed="rId3"/>
          <a:srcRect t="15555"/>
          <a:stretch/>
        </p:blipFill>
        <p:spPr>
          <a:xfrm>
            <a:off x="2209800" y="1858241"/>
            <a:ext cx="7772400" cy="3787185"/>
          </a:xfrm>
          <a:prstGeom prst="rect">
            <a:avLst/>
          </a:prstGeom>
        </p:spPr>
      </p:pic>
      <p:sp>
        <p:nvSpPr>
          <p:cNvPr id="7" name="Text Placeholder 2">
            <a:extLst>
              <a:ext uri="{FF2B5EF4-FFF2-40B4-BE49-F238E27FC236}">
                <a16:creationId xmlns:a16="http://schemas.microsoft.com/office/drawing/2014/main" id="{8895B4C9-F9F9-ACDB-4D85-D501FC3AD726}"/>
              </a:ext>
            </a:extLst>
          </p:cNvPr>
          <p:cNvSpPr>
            <a:spLocks noGrp="1"/>
          </p:cNvSpPr>
          <p:nvPr>
            <p:ph type="body" sz="quarter" idx="13"/>
          </p:nvPr>
        </p:nvSpPr>
        <p:spPr>
          <a:xfrm>
            <a:off x="545255" y="1174292"/>
            <a:ext cx="11081161" cy="4412892"/>
          </a:xfrm>
        </p:spPr>
        <p:txBody>
          <a:bodyPr lIns="0" tIns="0" rIns="0" bIns="0"/>
          <a:lstStyle/>
          <a:p>
            <a:r>
              <a:rPr lang="en-US" sz="2400" dirty="0"/>
              <a:t>Number of context switches on a production host as we deploy the changes…</a:t>
            </a:r>
            <a:endParaRPr lang="en-US" sz="2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70444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7" name="Text Placeholder 2">
            <a:extLst>
              <a:ext uri="{FF2B5EF4-FFF2-40B4-BE49-F238E27FC236}">
                <a16:creationId xmlns:a16="http://schemas.microsoft.com/office/drawing/2014/main" id="{8895B4C9-F9F9-ACDB-4D85-D501FC3AD726}"/>
              </a:ext>
            </a:extLst>
          </p:cNvPr>
          <p:cNvSpPr>
            <a:spLocks noGrp="1"/>
          </p:cNvSpPr>
          <p:nvPr>
            <p:ph type="body" sz="quarter" idx="13"/>
          </p:nvPr>
        </p:nvSpPr>
        <p:spPr>
          <a:xfrm>
            <a:off x="545255" y="1174292"/>
            <a:ext cx="11081161" cy="4412892"/>
          </a:xfrm>
        </p:spPr>
        <p:txBody>
          <a:bodyPr lIns="0" tIns="0" rIns="0" bIns="0"/>
          <a:lstStyle/>
          <a:p>
            <a:r>
              <a:rPr lang="en-US" sz="2400" dirty="0"/>
              <a:t>Remember that variance we saw in our lab cluster before?</a:t>
            </a:r>
            <a:endParaRPr lang="en-US" sz="2400" dirty="0">
              <a:solidFill>
                <a:srgbClr val="000000"/>
              </a:solidFill>
              <a:effectLst/>
              <a:latin typeface="Menlo" panose="020B0609030804020204" pitchFamily="49" charset="0"/>
            </a:endParaRPr>
          </a:p>
        </p:txBody>
      </p:sp>
      <p:graphicFrame>
        <p:nvGraphicFramePr>
          <p:cNvPr id="3" name="Table 2">
            <a:extLst>
              <a:ext uri="{FF2B5EF4-FFF2-40B4-BE49-F238E27FC236}">
                <a16:creationId xmlns:a16="http://schemas.microsoft.com/office/drawing/2014/main" id="{24E95FDD-9B26-FFF9-962A-E6454471BE46}"/>
              </a:ext>
            </a:extLst>
          </p:cNvPr>
          <p:cNvGraphicFramePr>
            <a:graphicFrameLocks noGrp="1"/>
          </p:cNvGraphicFramePr>
          <p:nvPr>
            <p:extLst>
              <p:ext uri="{D42A27DB-BD31-4B8C-83A1-F6EECF244321}">
                <p14:modId xmlns:p14="http://schemas.microsoft.com/office/powerpoint/2010/main" val="35361665"/>
              </p:ext>
            </p:extLst>
          </p:nvPr>
        </p:nvGraphicFramePr>
        <p:xfrm>
          <a:off x="2021835" y="210196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60710967"/>
                    </a:ext>
                  </a:extLst>
                </a:gridCol>
                <a:gridCol w="2709333">
                  <a:extLst>
                    <a:ext uri="{9D8B030D-6E8A-4147-A177-3AD203B41FA5}">
                      <a16:colId xmlns:a16="http://schemas.microsoft.com/office/drawing/2014/main" val="558790892"/>
                    </a:ext>
                  </a:extLst>
                </a:gridCol>
                <a:gridCol w="2709333">
                  <a:extLst>
                    <a:ext uri="{9D8B030D-6E8A-4147-A177-3AD203B41FA5}">
                      <a16:colId xmlns:a16="http://schemas.microsoft.com/office/drawing/2014/main" val="3398406932"/>
                    </a:ext>
                  </a:extLst>
                </a:gridCol>
              </a:tblGrid>
              <a:tr h="370840">
                <a:tc>
                  <a:txBody>
                    <a:bodyPr/>
                    <a:lstStyle/>
                    <a:p>
                      <a:endParaRPr lang="en-US"/>
                    </a:p>
                  </a:txBody>
                  <a:tcPr/>
                </a:tc>
                <a:tc>
                  <a:txBody>
                    <a:bodyPr/>
                    <a:lstStyle/>
                    <a:p>
                      <a:pPr algn="ctr"/>
                      <a:r>
                        <a:rPr lang="en-US" dirty="0"/>
                        <a:t>Before Tuning</a:t>
                      </a:r>
                    </a:p>
                  </a:txBody>
                  <a:tcPr/>
                </a:tc>
                <a:tc>
                  <a:txBody>
                    <a:bodyPr/>
                    <a:lstStyle/>
                    <a:p>
                      <a:pPr algn="ctr"/>
                      <a:r>
                        <a:rPr lang="en-US" dirty="0"/>
                        <a:t>After Tuning</a:t>
                      </a:r>
                    </a:p>
                  </a:txBody>
                  <a:tcPr/>
                </a:tc>
                <a:extLst>
                  <a:ext uri="{0D108BD9-81ED-4DB2-BD59-A6C34878D82A}">
                    <a16:rowId xmlns:a16="http://schemas.microsoft.com/office/drawing/2014/main" val="2640688877"/>
                  </a:ext>
                </a:extLst>
              </a:tr>
              <a:tr h="370840">
                <a:tc>
                  <a:txBody>
                    <a:bodyPr/>
                    <a:lstStyle/>
                    <a:p>
                      <a:pPr rtl="0"/>
                      <a:r>
                        <a:rPr lang="en-US" sz="1800" b="0" i="0" u="none" strike="noStrike" dirty="0">
                          <a:solidFill>
                            <a:schemeClr val="dk1"/>
                          </a:solidFill>
                          <a:effectLst/>
                          <a:latin typeface="+mn-lt"/>
                          <a:ea typeface="+mn-ea"/>
                          <a:cs typeface="+mn-cs"/>
                        </a:rPr>
                        <a:t>4K, 1QD Read IOPS</a:t>
                      </a:r>
                      <a:endParaRPr lang="en-US" b="0" dirty="0">
                        <a:effectLst/>
                      </a:endParaRPr>
                    </a:p>
                  </a:txBody>
                  <a:tcPr/>
                </a:tc>
                <a:tc>
                  <a:txBody>
                    <a:bodyPr/>
                    <a:lstStyle/>
                    <a:p>
                      <a:r>
                        <a:rPr lang="en-US" dirty="0"/>
                        <a:t>186K (5% variance)</a:t>
                      </a:r>
                    </a:p>
                  </a:txBody>
                  <a:tcPr/>
                </a:tc>
                <a:tc>
                  <a:txBody>
                    <a:bodyPr/>
                    <a:lstStyle/>
                    <a:p>
                      <a:r>
                        <a:rPr lang="en-US" dirty="0"/>
                        <a:t>215K (&lt;1% variance)</a:t>
                      </a:r>
                    </a:p>
                  </a:txBody>
                  <a:tcPr/>
                </a:tc>
                <a:extLst>
                  <a:ext uri="{0D108BD9-81ED-4DB2-BD59-A6C34878D82A}">
                    <a16:rowId xmlns:a16="http://schemas.microsoft.com/office/drawing/2014/main" val="3898299838"/>
                  </a:ext>
                </a:extLst>
              </a:tr>
              <a:tr h="370840">
                <a:tc>
                  <a:txBody>
                    <a:bodyPr/>
                    <a:lstStyle/>
                    <a:p>
                      <a:pPr rtl="0"/>
                      <a:r>
                        <a:rPr lang="en-US" sz="1800" b="0" i="0" u="none" strike="noStrike" dirty="0">
                          <a:solidFill>
                            <a:schemeClr val="dk1"/>
                          </a:solidFill>
                          <a:effectLst/>
                          <a:latin typeface="+mn-lt"/>
                          <a:ea typeface="+mn-ea"/>
                          <a:cs typeface="+mn-cs"/>
                        </a:rPr>
                        <a:t>64K, 16QD Write IOPS</a:t>
                      </a:r>
                      <a:endParaRPr lang="en-US" b="0" dirty="0">
                        <a:effectLst/>
                      </a:endParaRPr>
                    </a:p>
                  </a:txBody>
                  <a:tcPr/>
                </a:tc>
                <a:tc>
                  <a:txBody>
                    <a:bodyPr/>
                    <a:lstStyle/>
                    <a:p>
                      <a:r>
                        <a:rPr lang="en-US" dirty="0"/>
                        <a:t>150K (10% variance)</a:t>
                      </a:r>
                    </a:p>
                  </a:txBody>
                  <a:tcPr/>
                </a:tc>
                <a:tc>
                  <a:txBody>
                    <a:bodyPr/>
                    <a:lstStyle/>
                    <a:p>
                      <a:r>
                        <a:rPr lang="en-US" dirty="0"/>
                        <a:t>181K (~2.5% variance)</a:t>
                      </a:r>
                    </a:p>
                  </a:txBody>
                  <a:tcPr/>
                </a:tc>
                <a:extLst>
                  <a:ext uri="{0D108BD9-81ED-4DB2-BD59-A6C34878D82A}">
                    <a16:rowId xmlns:a16="http://schemas.microsoft.com/office/drawing/2014/main" val="4140584239"/>
                  </a:ext>
                </a:extLst>
              </a:tr>
            </a:tbl>
          </a:graphicData>
        </a:graphic>
      </p:graphicFrame>
    </p:spTree>
    <p:extLst>
      <p:ext uri="{BB962C8B-B14F-4D97-AF65-F5344CB8AC3E}">
        <p14:creationId xmlns:p14="http://schemas.microsoft.com/office/powerpoint/2010/main" val="4085518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081161" cy="4412892"/>
          </a:xfrm>
        </p:spPr>
        <p:txBody>
          <a:bodyPr lIns="0" tIns="0" rIns="0" bIns="0"/>
          <a:lstStyle/>
          <a:p>
            <a:r>
              <a:rPr lang="en-US" sz="2400" dirty="0"/>
              <a:t>NUMA tuning’s purpose is not only memory latency:</a:t>
            </a:r>
          </a:p>
        </p:txBody>
      </p:sp>
      <p:pic>
        <p:nvPicPr>
          <p:cNvPr id="3" name="Picture 2">
            <a:extLst>
              <a:ext uri="{FF2B5EF4-FFF2-40B4-BE49-F238E27FC236}">
                <a16:creationId xmlns:a16="http://schemas.microsoft.com/office/drawing/2014/main" id="{FE929144-87D2-3B0F-BFEC-88E813110C0B}"/>
              </a:ext>
            </a:extLst>
          </p:cNvPr>
          <p:cNvPicPr>
            <a:picLocks noChangeAspect="1"/>
          </p:cNvPicPr>
          <p:nvPr/>
        </p:nvPicPr>
        <p:blipFill>
          <a:blip r:embed="rId3"/>
          <a:stretch>
            <a:fillRect/>
          </a:stretch>
        </p:blipFill>
        <p:spPr>
          <a:xfrm>
            <a:off x="1006918" y="1657689"/>
            <a:ext cx="10178163" cy="3929495"/>
          </a:xfrm>
          <a:prstGeom prst="rect">
            <a:avLst/>
          </a:prstGeom>
        </p:spPr>
      </p:pic>
      <p:sp>
        <p:nvSpPr>
          <p:cNvPr id="5" name="TextBox 4">
            <a:extLst>
              <a:ext uri="{FF2B5EF4-FFF2-40B4-BE49-F238E27FC236}">
                <a16:creationId xmlns:a16="http://schemas.microsoft.com/office/drawing/2014/main" id="{AAF26B7B-82C1-DCBE-C225-408969E53F80}"/>
              </a:ext>
            </a:extLst>
          </p:cNvPr>
          <p:cNvSpPr txBox="1"/>
          <p:nvPr/>
        </p:nvSpPr>
        <p:spPr>
          <a:xfrm>
            <a:off x="2831023" y="2992453"/>
            <a:ext cx="3957704" cy="369332"/>
          </a:xfrm>
          <a:prstGeom prst="rect">
            <a:avLst/>
          </a:prstGeom>
          <a:noFill/>
        </p:spPr>
        <p:txBody>
          <a:bodyPr wrap="square" rtlCol="0">
            <a:spAutoFit/>
          </a:bodyPr>
          <a:lstStyle/>
          <a:p>
            <a:r>
              <a:rPr lang="en-US" b="1" i="1" dirty="0">
                <a:solidFill>
                  <a:schemeClr val="bg1"/>
                </a:solidFill>
              </a:rPr>
              <a:t>Drop memory target: 9GB </a:t>
            </a:r>
            <a:r>
              <a:rPr lang="en-US" b="1" i="1" dirty="0">
                <a:solidFill>
                  <a:schemeClr val="bg1"/>
                </a:solidFill>
                <a:sym typeface="Wingdings" pitchFamily="2" charset="2"/>
              </a:rPr>
              <a:t> 7GB</a:t>
            </a:r>
            <a:r>
              <a:rPr lang="en-US" b="1" i="1" dirty="0">
                <a:solidFill>
                  <a:schemeClr val="bg1"/>
                </a:solidFill>
              </a:rPr>
              <a:t> </a:t>
            </a:r>
          </a:p>
        </p:txBody>
      </p:sp>
      <p:cxnSp>
        <p:nvCxnSpPr>
          <p:cNvPr id="7" name="Straight Arrow Connector 6">
            <a:extLst>
              <a:ext uri="{FF2B5EF4-FFF2-40B4-BE49-F238E27FC236}">
                <a16:creationId xmlns:a16="http://schemas.microsoft.com/office/drawing/2014/main" id="{00D9AF5E-17F4-750C-AD6E-1E1B8D26A625}"/>
              </a:ext>
            </a:extLst>
          </p:cNvPr>
          <p:cNvCxnSpPr>
            <a:cxnSpLocks/>
          </p:cNvCxnSpPr>
          <p:nvPr/>
        </p:nvCxnSpPr>
        <p:spPr>
          <a:xfrm flipH="1">
            <a:off x="2396836" y="3566158"/>
            <a:ext cx="2413039" cy="163415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AD6FBD-1078-88B6-51DF-F8F40B5CB38A}"/>
              </a:ext>
            </a:extLst>
          </p:cNvPr>
          <p:cNvSpPr txBox="1"/>
          <p:nvPr/>
        </p:nvSpPr>
        <p:spPr>
          <a:xfrm>
            <a:off x="7638317" y="2964615"/>
            <a:ext cx="2964873" cy="923330"/>
          </a:xfrm>
          <a:prstGeom prst="rect">
            <a:avLst/>
          </a:prstGeom>
          <a:noFill/>
        </p:spPr>
        <p:txBody>
          <a:bodyPr wrap="square" rtlCol="0">
            <a:spAutoFit/>
          </a:bodyPr>
          <a:lstStyle/>
          <a:p>
            <a:r>
              <a:rPr lang="en-US" b="1" i="1" dirty="0">
                <a:solidFill>
                  <a:schemeClr val="bg1"/>
                </a:solidFill>
              </a:rPr>
              <a:t>Applied NUMA tuning...</a:t>
            </a:r>
          </a:p>
          <a:p>
            <a:r>
              <a:rPr lang="en-US" b="1" i="1" u="sng" dirty="0">
                <a:solidFill>
                  <a:schemeClr val="bg1"/>
                </a:solidFill>
              </a:rPr>
              <a:t>and increased the memory target again</a:t>
            </a:r>
            <a:endParaRPr lang="en-US" b="1" i="1" dirty="0">
              <a:solidFill>
                <a:schemeClr val="bg1"/>
              </a:solidFill>
            </a:endParaRPr>
          </a:p>
        </p:txBody>
      </p:sp>
      <p:cxnSp>
        <p:nvCxnSpPr>
          <p:cNvPr id="10" name="Straight Arrow Connector 9">
            <a:extLst>
              <a:ext uri="{FF2B5EF4-FFF2-40B4-BE49-F238E27FC236}">
                <a16:creationId xmlns:a16="http://schemas.microsoft.com/office/drawing/2014/main" id="{A7262B49-6C88-EBF2-8740-B91E5130DFDC}"/>
              </a:ext>
            </a:extLst>
          </p:cNvPr>
          <p:cNvCxnSpPr>
            <a:cxnSpLocks/>
          </p:cNvCxnSpPr>
          <p:nvPr/>
        </p:nvCxnSpPr>
        <p:spPr>
          <a:xfrm>
            <a:off x="8603673" y="4087091"/>
            <a:ext cx="0" cy="12192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872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Story on Swapping</a:t>
            </a:r>
          </a:p>
        </p:txBody>
      </p:sp>
      <p:sp>
        <p:nvSpPr>
          <p:cNvPr id="4" name="Text Placeholder 5">
            <a:extLst>
              <a:ext uri="{FF2B5EF4-FFF2-40B4-BE49-F238E27FC236}">
                <a16:creationId xmlns:a16="http://schemas.microsoft.com/office/drawing/2014/main" id="{DDBA35AB-D1AD-36BD-EB04-718AE545D01F}"/>
              </a:ext>
            </a:extLst>
          </p:cNvPr>
          <p:cNvSpPr>
            <a:spLocks noGrp="1"/>
          </p:cNvSpPr>
          <p:nvPr>
            <p:ph type="body" sz="quarter" idx="13"/>
          </p:nvPr>
        </p:nvSpPr>
        <p:spPr>
          <a:xfrm>
            <a:off x="548618" y="1174293"/>
            <a:ext cx="10946695" cy="4249136"/>
          </a:xfrm>
        </p:spPr>
        <p:txBody>
          <a:bodyPr lIns="0" tIns="0" rIns="0" bIns="0"/>
          <a:lstStyle/>
          <a:p>
            <a:pPr rtl="0">
              <a:buSzPct val="100000"/>
            </a:pPr>
            <a:r>
              <a:rPr lang="en-US" sz="2000" dirty="0">
                <a:solidFill>
                  <a:srgbClr val="22232F"/>
                </a:solidFill>
                <a:highlight>
                  <a:srgbClr val="FFFFFF"/>
                </a:highlight>
                <a:latin typeface="+mj-lt"/>
              </a:rPr>
              <a:t>Have a solid understanding of what you are changing and why – Do not make reactionary decisions</a:t>
            </a:r>
          </a:p>
          <a:p>
            <a:pPr rtl="0">
              <a:buSzPct val="100000"/>
            </a:pPr>
            <a:endParaRPr lang="en-US" sz="2000" dirty="0">
              <a:solidFill>
                <a:srgbClr val="22232F"/>
              </a:solidFill>
              <a:highlight>
                <a:srgbClr val="FFFFFF"/>
              </a:highlight>
              <a:latin typeface="+mj-lt"/>
            </a:endParaRPr>
          </a:p>
          <a:p>
            <a:pPr rtl="0">
              <a:buSzPct val="100000"/>
            </a:pPr>
            <a:r>
              <a:rPr lang="en-US" sz="2000" dirty="0">
                <a:latin typeface="+mj-lt"/>
              </a:rPr>
              <a:t>NUMA tuning is quintessential for </a:t>
            </a:r>
            <a:r>
              <a:rPr lang="en-US" sz="2000" b="1" dirty="0">
                <a:latin typeface="+mj-lt"/>
              </a:rPr>
              <a:t>consistent</a:t>
            </a:r>
            <a:r>
              <a:rPr lang="en-US" sz="2000" dirty="0">
                <a:latin typeface="+mj-lt"/>
              </a:rPr>
              <a:t> performance in deployments targeting a dense number of OSDs/host</a:t>
            </a:r>
          </a:p>
          <a:p>
            <a:pPr rtl="0">
              <a:buSzPct val="100000"/>
            </a:pPr>
            <a:endParaRPr lang="en-US" sz="2000" dirty="0">
              <a:latin typeface="+mj-lt"/>
            </a:endParaRPr>
          </a:p>
          <a:p>
            <a:pPr rtl="0">
              <a:buSzPct val="100000"/>
            </a:pPr>
            <a:r>
              <a:rPr lang="en-US" sz="2000" dirty="0">
                <a:latin typeface="+mj-lt"/>
              </a:rPr>
              <a:t>Look at your BIOS settings to see if you are forgoing “sub-” NUMA optimizations; you probably are, unless you looked already</a:t>
            </a:r>
          </a:p>
          <a:p>
            <a:pPr rtl="0">
              <a:buSzPct val="100000"/>
            </a:pPr>
            <a:endParaRPr lang="en-US" sz="2000" dirty="0">
              <a:latin typeface="+mj-lt"/>
            </a:endParaRPr>
          </a:p>
          <a:p>
            <a:pPr rtl="0">
              <a:buSzPct val="100000"/>
            </a:pPr>
            <a:endParaRPr lang="en-US" sz="2000" dirty="0">
              <a:latin typeface="+mj-lt"/>
            </a:endParaRPr>
          </a:p>
        </p:txBody>
      </p:sp>
    </p:spTree>
    <p:extLst>
      <p:ext uri="{BB962C8B-B14F-4D97-AF65-F5344CB8AC3E}">
        <p14:creationId xmlns:p14="http://schemas.microsoft.com/office/powerpoint/2010/main" val="1374385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Hey, we saw this, too!</a:t>
            </a:r>
          </a:p>
        </p:txBody>
      </p:sp>
      <p:sp>
        <p:nvSpPr>
          <p:cNvPr id="6" name="Text Placeholder 5"/>
          <p:cNvSpPr>
            <a:spLocks noGrp="1"/>
          </p:cNvSpPr>
          <p:nvPr>
            <p:ph type="body" sz="quarter" idx="13"/>
          </p:nvPr>
        </p:nvSpPr>
        <p:spPr>
          <a:xfrm>
            <a:off x="548619" y="1174293"/>
            <a:ext cx="9180598" cy="4251722"/>
          </a:xfrm>
        </p:spPr>
        <p:txBody>
          <a:bodyPr lIns="0" tIns="0" rIns="0" bIns="0"/>
          <a:lstStyle/>
          <a:p>
            <a:pPr rtl="0">
              <a:buSzPct val="100000"/>
            </a:pPr>
            <a:r>
              <a:rPr lang="en-US" sz="2000" b="0" i="1" u="none" strike="noStrike" dirty="0">
                <a:solidFill>
                  <a:srgbClr val="22232F"/>
                </a:solidFill>
                <a:effectLst/>
                <a:highlight>
                  <a:srgbClr val="FFFFFF"/>
                </a:highlight>
                <a:latin typeface="+mj-lt"/>
              </a:rPr>
              <a:t>“That's when I noticed that we were not, in fact, building </a:t>
            </a:r>
            <a:r>
              <a:rPr lang="en-US" sz="2000" b="0" i="1" u="none" strike="noStrike" dirty="0" err="1">
                <a:solidFill>
                  <a:srgbClr val="22232F"/>
                </a:solidFill>
                <a:effectLst/>
                <a:highlight>
                  <a:srgbClr val="FFFFFF"/>
                </a:highlight>
                <a:latin typeface="+mj-lt"/>
              </a:rPr>
              <a:t>RocksDB</a:t>
            </a:r>
            <a:r>
              <a:rPr lang="en-US" sz="2000" b="0" i="1" u="none" strike="noStrike" dirty="0">
                <a:solidFill>
                  <a:srgbClr val="22232F"/>
                </a:solidFill>
                <a:effectLst/>
                <a:highlight>
                  <a:srgbClr val="FFFFFF"/>
                </a:highlight>
                <a:latin typeface="+mj-lt"/>
              </a:rPr>
              <a:t> with the correct compile flags. It's not clear how long that's been going on…” – </a:t>
            </a:r>
            <a:r>
              <a:rPr lang="en-US" sz="2000" b="0" i="1" u="none" strike="noStrike" dirty="0">
                <a:solidFill>
                  <a:srgbClr val="22232F"/>
                </a:solidFill>
                <a:effectLst/>
                <a:highlight>
                  <a:srgbClr val="FFFFFF"/>
                </a:highlight>
                <a:latin typeface="+mj-lt"/>
                <a:hlinkClick r:id="rId3"/>
              </a:rPr>
              <a:t>ceph.io blog post</a:t>
            </a:r>
            <a:r>
              <a:rPr lang="en-US" sz="2000" b="0" i="1" u="none" strike="noStrike" dirty="0">
                <a:solidFill>
                  <a:srgbClr val="22232F"/>
                </a:solidFill>
                <a:effectLst/>
                <a:highlight>
                  <a:srgbClr val="FFFFFF"/>
                </a:highlight>
                <a:latin typeface="+mj-lt"/>
              </a:rPr>
              <a:t>, Jan 19, 2024</a:t>
            </a:r>
            <a:endParaRPr lang="en-US" sz="2000" i="1" dirty="0">
              <a:latin typeface="+mj-lt"/>
            </a:endParaRPr>
          </a:p>
        </p:txBody>
      </p:sp>
    </p:spTree>
    <p:extLst>
      <p:ext uri="{BB962C8B-B14F-4D97-AF65-F5344CB8AC3E}">
        <p14:creationId xmlns:p14="http://schemas.microsoft.com/office/powerpoint/2010/main" val="238572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Designing for Scale</a:t>
            </a:r>
          </a:p>
        </p:txBody>
      </p:sp>
      <p:sp>
        <p:nvSpPr>
          <p:cNvPr id="3" name="Text Placeholder 2">
            <a:extLst>
              <a:ext uri="{FF2B5EF4-FFF2-40B4-BE49-F238E27FC236}">
                <a16:creationId xmlns:a16="http://schemas.microsoft.com/office/drawing/2014/main" id="{670B5D79-3E61-A60B-7049-91424295F5C5}"/>
              </a:ext>
            </a:extLst>
          </p:cNvPr>
          <p:cNvSpPr>
            <a:spLocks noGrp="1"/>
          </p:cNvSpPr>
          <p:nvPr>
            <p:ph type="body" sz="quarter" idx="13"/>
          </p:nvPr>
        </p:nvSpPr>
        <p:spPr>
          <a:xfrm>
            <a:off x="548617" y="1174293"/>
            <a:ext cx="10776607" cy="4251722"/>
          </a:xfrm>
        </p:spPr>
        <p:txBody>
          <a:bodyPr lIns="0" tIns="0" rIns="0" bIns="0"/>
          <a:lstStyle/>
          <a:p>
            <a:r>
              <a:rPr lang="en-US" sz="2400" dirty="0"/>
              <a:t>Our experience with OpenStack and </a:t>
            </a:r>
            <a:r>
              <a:rPr lang="en-US" sz="2400" dirty="0" err="1"/>
              <a:t>Ceph</a:t>
            </a:r>
            <a:r>
              <a:rPr lang="en-US" sz="2400" dirty="0"/>
              <a:t> dates all the way back to 2013 (Essex and Giant, respectively)</a:t>
            </a:r>
          </a:p>
          <a:p>
            <a:endParaRPr lang="en-US" sz="2400" dirty="0"/>
          </a:p>
          <a:p>
            <a:r>
              <a:rPr lang="en-US" sz="2400" dirty="0"/>
              <a:t>Design goals: Large clusters and dense, power-efficient compute and storage</a:t>
            </a:r>
          </a:p>
          <a:p>
            <a:pPr marL="571500" lvl="1" indent="-282575"/>
            <a:r>
              <a:rPr lang="en-US" sz="2000" dirty="0"/>
              <a:t>~22 OSD/servers, CPU overcommit on hypervisors</a:t>
            </a:r>
          </a:p>
          <a:p>
            <a:pPr marL="0" indent="0">
              <a:buNone/>
            </a:pPr>
            <a:endParaRPr lang="en-US" sz="2000" dirty="0"/>
          </a:p>
          <a:p>
            <a:r>
              <a:rPr lang="en-US" sz="2400" dirty="0"/>
              <a:t>First foray into </a:t>
            </a:r>
            <a:r>
              <a:rPr lang="en-US" sz="2400" dirty="0" err="1"/>
              <a:t>Ceph</a:t>
            </a:r>
            <a:r>
              <a:rPr lang="en-US" sz="2400" dirty="0"/>
              <a:t> and OpenStack taught us a lot of valuable lessons… most importantly, that L2 networks </a:t>
            </a:r>
            <a:r>
              <a:rPr lang="en-US" sz="2400" b="1" dirty="0"/>
              <a:t>do not scale </a:t>
            </a:r>
            <a:r>
              <a:rPr lang="en-US" sz="2400" dirty="0"/>
              <a:t>to many thousands of of VMs and are </a:t>
            </a:r>
            <a:r>
              <a:rPr lang="en-US" sz="2400" b="1" dirty="0"/>
              <a:t>hard to debug</a:t>
            </a:r>
            <a:r>
              <a:rPr lang="en-US" sz="2400" dirty="0"/>
              <a:t>; lots of weird interoperability issues between different vendors</a:t>
            </a:r>
          </a:p>
          <a:p>
            <a:endParaRPr lang="en-US" sz="2400" dirty="0"/>
          </a:p>
          <a:p>
            <a:r>
              <a:rPr lang="en-US" sz="2400" dirty="0"/>
              <a:t>In 2018, we began re-architecting our cloud and network…</a:t>
            </a:r>
          </a:p>
        </p:txBody>
      </p:sp>
    </p:spTree>
    <p:extLst>
      <p:ext uri="{BB962C8B-B14F-4D97-AF65-F5344CB8AC3E}">
        <p14:creationId xmlns:p14="http://schemas.microsoft.com/office/powerpoint/2010/main" val="2803969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Hey, we saw this, too!</a:t>
            </a:r>
          </a:p>
        </p:txBody>
      </p:sp>
      <p:sp>
        <p:nvSpPr>
          <p:cNvPr id="6" name="Text Placeholder 5"/>
          <p:cNvSpPr>
            <a:spLocks noGrp="1"/>
          </p:cNvSpPr>
          <p:nvPr>
            <p:ph type="body" sz="quarter" idx="13"/>
          </p:nvPr>
        </p:nvSpPr>
        <p:spPr>
          <a:xfrm>
            <a:off x="548619" y="1174293"/>
            <a:ext cx="10624206" cy="4251722"/>
          </a:xfrm>
        </p:spPr>
        <p:txBody>
          <a:bodyPr lIns="0" tIns="0" rIns="0" bIns="0"/>
          <a:lstStyle/>
          <a:p>
            <a:pPr rtl="0">
              <a:buSzPct val="100000"/>
            </a:pPr>
            <a:r>
              <a:rPr lang="en-US" sz="2000" b="0" i="1" u="none" strike="noStrike" dirty="0">
                <a:solidFill>
                  <a:srgbClr val="22232F"/>
                </a:solidFill>
                <a:effectLst/>
                <a:highlight>
                  <a:srgbClr val="FFFFFF"/>
                </a:highlight>
                <a:latin typeface="+mj-lt"/>
              </a:rPr>
              <a:t>“That's when I noticed that we were not, in fact, building </a:t>
            </a:r>
            <a:r>
              <a:rPr lang="en-US" sz="2000" b="0" i="1" u="none" strike="noStrike" dirty="0" err="1">
                <a:solidFill>
                  <a:srgbClr val="22232F"/>
                </a:solidFill>
                <a:effectLst/>
                <a:highlight>
                  <a:srgbClr val="FFFFFF"/>
                </a:highlight>
                <a:latin typeface="+mj-lt"/>
              </a:rPr>
              <a:t>RocksDB</a:t>
            </a:r>
            <a:r>
              <a:rPr lang="en-US" sz="2000" b="0" i="1" u="none" strike="noStrike" dirty="0">
                <a:solidFill>
                  <a:srgbClr val="22232F"/>
                </a:solidFill>
                <a:effectLst/>
                <a:highlight>
                  <a:srgbClr val="FFFFFF"/>
                </a:highlight>
                <a:latin typeface="+mj-lt"/>
              </a:rPr>
              <a:t> with the correct compile flags. It's not clear how long that's been going on…”</a:t>
            </a:r>
            <a:br>
              <a:rPr lang="en-US" sz="2000" b="0" i="1" u="none" strike="noStrike" dirty="0">
                <a:solidFill>
                  <a:srgbClr val="22232F"/>
                </a:solidFill>
                <a:effectLst/>
                <a:highlight>
                  <a:srgbClr val="FFFFFF"/>
                </a:highlight>
                <a:latin typeface="+mj-lt"/>
              </a:rPr>
            </a:br>
            <a:r>
              <a:rPr lang="en-US" sz="2000" b="0" i="1" u="none" strike="noStrike" dirty="0">
                <a:solidFill>
                  <a:srgbClr val="22232F"/>
                </a:solidFill>
                <a:effectLst/>
                <a:highlight>
                  <a:srgbClr val="FFFFFF"/>
                </a:highlight>
                <a:latin typeface="+mj-lt"/>
              </a:rPr>
              <a:t>							– </a:t>
            </a:r>
            <a:r>
              <a:rPr lang="en-US" sz="2000" b="0" i="1" u="none" strike="noStrike" dirty="0">
                <a:solidFill>
                  <a:srgbClr val="22232F"/>
                </a:solidFill>
                <a:effectLst/>
                <a:highlight>
                  <a:srgbClr val="FFFFFF"/>
                </a:highlight>
                <a:latin typeface="+mj-lt"/>
                <a:hlinkClick r:id="rId3"/>
              </a:rPr>
              <a:t>ceph.io blog post</a:t>
            </a:r>
            <a:r>
              <a:rPr lang="en-US" sz="2000" b="0" i="1" u="none" strike="noStrike" dirty="0">
                <a:solidFill>
                  <a:srgbClr val="22232F"/>
                </a:solidFill>
                <a:effectLst/>
                <a:highlight>
                  <a:srgbClr val="FFFFFF"/>
                </a:highlight>
                <a:latin typeface="+mj-lt"/>
              </a:rPr>
              <a:t>, Jan 19, 2024</a:t>
            </a:r>
          </a:p>
        </p:txBody>
      </p:sp>
      <p:pic>
        <p:nvPicPr>
          <p:cNvPr id="2" name="Picture 1">
            <a:extLst>
              <a:ext uri="{FF2B5EF4-FFF2-40B4-BE49-F238E27FC236}">
                <a16:creationId xmlns:a16="http://schemas.microsoft.com/office/drawing/2014/main" id="{60796FB6-76FB-7249-FB47-59894710A350}"/>
              </a:ext>
            </a:extLst>
          </p:cNvPr>
          <p:cNvPicPr>
            <a:picLocks noChangeAspect="1"/>
          </p:cNvPicPr>
          <p:nvPr/>
        </p:nvPicPr>
        <p:blipFill>
          <a:blip r:embed="rId4"/>
          <a:stretch>
            <a:fillRect/>
          </a:stretch>
        </p:blipFill>
        <p:spPr>
          <a:xfrm>
            <a:off x="1582322" y="2284596"/>
            <a:ext cx="9027355" cy="3012377"/>
          </a:xfrm>
          <a:prstGeom prst="rect">
            <a:avLst/>
          </a:prstGeom>
        </p:spPr>
      </p:pic>
      <p:sp>
        <p:nvSpPr>
          <p:cNvPr id="3" name="Oval 2">
            <a:extLst>
              <a:ext uri="{FF2B5EF4-FFF2-40B4-BE49-F238E27FC236}">
                <a16:creationId xmlns:a16="http://schemas.microsoft.com/office/drawing/2014/main" id="{12E7B184-A5B3-7ACD-8401-36FCF2AF0239}"/>
              </a:ext>
            </a:extLst>
          </p:cNvPr>
          <p:cNvSpPr/>
          <p:nvPr/>
        </p:nvSpPr>
        <p:spPr>
          <a:xfrm>
            <a:off x="2949911" y="2155554"/>
            <a:ext cx="2664506" cy="685418"/>
          </a:xfrm>
          <a:prstGeom prst="ellipse">
            <a:avLst/>
          </a:prstGeom>
          <a:noFill/>
          <a:ln w="7302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0452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Hey, we saw this, too!</a:t>
            </a:r>
          </a:p>
        </p:txBody>
      </p:sp>
      <p:sp>
        <p:nvSpPr>
          <p:cNvPr id="6" name="Text Placeholder 5"/>
          <p:cNvSpPr>
            <a:spLocks noGrp="1"/>
          </p:cNvSpPr>
          <p:nvPr>
            <p:ph type="body" sz="quarter" idx="13"/>
          </p:nvPr>
        </p:nvSpPr>
        <p:spPr>
          <a:xfrm>
            <a:off x="548619" y="1174293"/>
            <a:ext cx="10719456" cy="4251722"/>
          </a:xfrm>
        </p:spPr>
        <p:txBody>
          <a:bodyPr lIns="0" tIns="0" rIns="0" bIns="0"/>
          <a:lstStyle/>
          <a:p>
            <a:pPr rtl="0">
              <a:buSzPct val="100000"/>
            </a:pPr>
            <a:r>
              <a:rPr lang="en-US" sz="2000" b="0" i="1" u="none" strike="noStrike" dirty="0">
                <a:solidFill>
                  <a:srgbClr val="22232F"/>
                </a:solidFill>
                <a:effectLst/>
                <a:highlight>
                  <a:srgbClr val="FFFFFF"/>
                </a:highlight>
                <a:latin typeface="+mj-lt"/>
              </a:rPr>
              <a:t>“That's when I noticed that we were not, in fact, building </a:t>
            </a:r>
            <a:r>
              <a:rPr lang="en-US" sz="2000" b="0" i="1" u="none" strike="noStrike" dirty="0" err="1">
                <a:solidFill>
                  <a:srgbClr val="22232F"/>
                </a:solidFill>
                <a:effectLst/>
                <a:highlight>
                  <a:srgbClr val="FFFFFF"/>
                </a:highlight>
                <a:latin typeface="+mj-lt"/>
              </a:rPr>
              <a:t>RocksDB</a:t>
            </a:r>
            <a:r>
              <a:rPr lang="en-US" sz="2000" b="0" i="1" u="none" strike="noStrike" dirty="0">
                <a:solidFill>
                  <a:srgbClr val="22232F"/>
                </a:solidFill>
                <a:effectLst/>
                <a:highlight>
                  <a:srgbClr val="FFFFFF"/>
                </a:highlight>
                <a:latin typeface="+mj-lt"/>
              </a:rPr>
              <a:t> with the correct compile flags. It's not clear how long that's been going on…”</a:t>
            </a:r>
            <a:br>
              <a:rPr lang="en-US" sz="2000" b="0" i="1" u="none" strike="noStrike" dirty="0">
                <a:solidFill>
                  <a:srgbClr val="22232F"/>
                </a:solidFill>
                <a:effectLst/>
                <a:highlight>
                  <a:srgbClr val="FFFFFF"/>
                </a:highlight>
                <a:latin typeface="+mj-lt"/>
              </a:rPr>
            </a:br>
            <a:r>
              <a:rPr lang="en-US" sz="2000" b="0" i="1" u="none" strike="noStrike" dirty="0">
                <a:solidFill>
                  <a:srgbClr val="22232F"/>
                </a:solidFill>
                <a:effectLst/>
                <a:highlight>
                  <a:srgbClr val="FFFFFF"/>
                </a:highlight>
                <a:latin typeface="+mj-lt"/>
              </a:rPr>
              <a:t>							– </a:t>
            </a:r>
            <a:r>
              <a:rPr lang="en-US" sz="2000" b="0" i="1" u="none" strike="noStrike" dirty="0">
                <a:solidFill>
                  <a:srgbClr val="22232F"/>
                </a:solidFill>
                <a:effectLst/>
                <a:highlight>
                  <a:srgbClr val="FFFFFF"/>
                </a:highlight>
                <a:latin typeface="+mj-lt"/>
                <a:hlinkClick r:id="rId3"/>
              </a:rPr>
              <a:t>ceph.io blog post</a:t>
            </a:r>
            <a:r>
              <a:rPr lang="en-US" sz="2000" b="0" i="1" u="none" strike="noStrike" dirty="0">
                <a:solidFill>
                  <a:srgbClr val="22232F"/>
                </a:solidFill>
                <a:effectLst/>
                <a:highlight>
                  <a:srgbClr val="FFFFFF"/>
                </a:highlight>
                <a:latin typeface="+mj-lt"/>
              </a:rPr>
              <a:t>, Jan 19, 2024</a:t>
            </a:r>
          </a:p>
          <a:p>
            <a:pPr rtl="0">
              <a:buSzPct val="100000"/>
            </a:pPr>
            <a:endParaRPr lang="en-US" sz="2000" i="1" dirty="0">
              <a:solidFill>
                <a:srgbClr val="22232F"/>
              </a:solidFill>
              <a:highlight>
                <a:srgbClr val="FFFFFF"/>
              </a:highlight>
              <a:latin typeface="+mj-lt"/>
            </a:endParaRPr>
          </a:p>
          <a:p>
            <a:pPr rtl="0">
              <a:buSzPct val="100000"/>
            </a:pPr>
            <a:r>
              <a:rPr lang="en-US" sz="2000" dirty="0">
                <a:solidFill>
                  <a:srgbClr val="22232F"/>
                </a:solidFill>
                <a:highlight>
                  <a:srgbClr val="FFFFFF"/>
                </a:highlight>
                <a:latin typeface="+mj-lt"/>
              </a:rPr>
              <a:t>(oops… Bloomberg had known about this, and we </a:t>
            </a:r>
            <a:r>
              <a:rPr lang="en-US" sz="2000" i="1" dirty="0">
                <a:solidFill>
                  <a:srgbClr val="22232F"/>
                </a:solidFill>
                <a:highlight>
                  <a:srgbClr val="FFFFFF"/>
                </a:highlight>
                <a:latin typeface="+mj-lt"/>
              </a:rPr>
              <a:t>really</a:t>
            </a:r>
            <a:r>
              <a:rPr lang="en-US" sz="2000" dirty="0">
                <a:solidFill>
                  <a:srgbClr val="22232F"/>
                </a:solidFill>
                <a:highlight>
                  <a:srgbClr val="FFFFFF"/>
                </a:highlight>
                <a:latin typeface="+mj-lt"/>
              </a:rPr>
              <a:t> should have made the upstream contributions to fix it)</a:t>
            </a:r>
          </a:p>
          <a:p>
            <a:pPr rtl="0">
              <a:buSzPct val="100000"/>
            </a:pPr>
            <a:endParaRPr lang="en-US" sz="2000" dirty="0">
              <a:solidFill>
                <a:srgbClr val="22232F"/>
              </a:solidFill>
              <a:highlight>
                <a:srgbClr val="FFFFFF"/>
              </a:highlight>
              <a:latin typeface="+mj-lt"/>
            </a:endParaRPr>
          </a:p>
          <a:p>
            <a:pPr rtl="0">
              <a:buSzPct val="100000"/>
            </a:pPr>
            <a:r>
              <a:rPr lang="en-US" sz="2000" dirty="0">
                <a:solidFill>
                  <a:srgbClr val="22232F"/>
                </a:solidFill>
                <a:highlight>
                  <a:srgbClr val="FFFFFF"/>
                </a:highlight>
                <a:latin typeface="+mj-lt"/>
              </a:rPr>
              <a:t>Hopefully, today, we will make up for that by sharing some of the findings we have discovered since then… and share more going forward</a:t>
            </a:r>
            <a:endParaRPr lang="en-US" sz="2000" dirty="0">
              <a:latin typeface="+mj-lt"/>
            </a:endParaRPr>
          </a:p>
        </p:txBody>
      </p:sp>
    </p:spTree>
    <p:extLst>
      <p:ext uri="{BB962C8B-B14F-4D97-AF65-F5344CB8AC3E}">
        <p14:creationId xmlns:p14="http://schemas.microsoft.com/office/powerpoint/2010/main" val="2866856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42FB-4A10-3055-460D-BA7EC927D355}"/>
              </a:ext>
            </a:extLst>
          </p:cNvPr>
          <p:cNvSpPr>
            <a:spLocks noGrp="1"/>
          </p:cNvSpPr>
          <p:nvPr>
            <p:ph type="title"/>
          </p:nvPr>
        </p:nvSpPr>
        <p:spPr/>
        <p:txBody>
          <a:bodyPr/>
          <a:lstStyle/>
          <a:p>
            <a:pPr algn="l"/>
            <a:r>
              <a:rPr lang="en-US" dirty="0"/>
              <a:t>Here Today,</a:t>
            </a:r>
            <a:br>
              <a:rPr lang="en-US" dirty="0"/>
            </a:br>
            <a:r>
              <a:rPr lang="en-US" dirty="0"/>
              <a:t>Gone Tomorrow</a:t>
            </a:r>
          </a:p>
        </p:txBody>
      </p:sp>
    </p:spTree>
    <p:extLst>
      <p:ext uri="{BB962C8B-B14F-4D97-AF65-F5344CB8AC3E}">
        <p14:creationId xmlns:p14="http://schemas.microsoft.com/office/powerpoint/2010/main" val="373618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Your cluster is only as fast as your slowest OSD</a:t>
            </a:r>
          </a:p>
          <a:p>
            <a:endParaRPr lang="en-US" sz="2000" dirty="0"/>
          </a:p>
          <a:p>
            <a:r>
              <a:rPr lang="en-US" sz="2000" dirty="0"/>
              <a:t>In an all-flash cluster, if you have a sluggish OSD, this becomes especially noticeable!</a:t>
            </a:r>
          </a:p>
          <a:p>
            <a:endParaRPr lang="en-US" sz="2000" dirty="0"/>
          </a:p>
          <a:p>
            <a:r>
              <a:rPr lang="en-US" sz="2000" dirty="0"/>
              <a:t>Sometimes, the slowest OSD right now is a “quick” OSD just shortly later (examples to come)</a:t>
            </a:r>
          </a:p>
          <a:p>
            <a:endParaRPr lang="en-US" sz="2000" dirty="0"/>
          </a:p>
          <a:p>
            <a:r>
              <a:rPr lang="en-US" sz="2000" dirty="0"/>
              <a:t>Telemetry can put you in front of what’s slow </a:t>
            </a:r>
            <a:r>
              <a:rPr lang="en-US" sz="2000" i="1" dirty="0"/>
              <a:t>right now</a:t>
            </a:r>
          </a:p>
          <a:p>
            <a:endParaRPr lang="en-US" sz="2000" i="1" dirty="0"/>
          </a:p>
          <a:p>
            <a:r>
              <a:rPr lang="en-US" sz="2000" dirty="0"/>
              <a:t>Fixing what’s infrequently very slow improves your worst-case scenarios</a:t>
            </a:r>
          </a:p>
        </p:txBody>
      </p:sp>
    </p:spTree>
    <p:extLst>
      <p:ext uri="{BB962C8B-B14F-4D97-AF65-F5344CB8AC3E}">
        <p14:creationId xmlns:p14="http://schemas.microsoft.com/office/powerpoint/2010/main" val="2361233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Your cluster is only as fast as your slowest OSD</a:t>
            </a:r>
          </a:p>
          <a:p>
            <a:endParaRPr lang="en-US" sz="2000" dirty="0"/>
          </a:p>
          <a:p>
            <a:r>
              <a:rPr lang="en-US" sz="2000" dirty="0"/>
              <a:t>In an all-flash cluster, if you have a sluggish OSD, this becomes especially noticeable!</a:t>
            </a:r>
          </a:p>
          <a:p>
            <a:endParaRPr lang="en-US" sz="2000" dirty="0"/>
          </a:p>
          <a:p>
            <a:r>
              <a:rPr lang="en-US" sz="2000" dirty="0"/>
              <a:t>Sometimes, the slowest OSD right now is a “quick” OSD just shortly later (examples to come)</a:t>
            </a:r>
          </a:p>
          <a:p>
            <a:endParaRPr lang="en-US" sz="2000" dirty="0"/>
          </a:p>
          <a:p>
            <a:r>
              <a:rPr lang="en-US" sz="2000" dirty="0"/>
              <a:t>Telemetry can put you in front of what’s slow </a:t>
            </a:r>
            <a:r>
              <a:rPr lang="en-US" sz="2000" i="1" dirty="0"/>
              <a:t>right now</a:t>
            </a:r>
          </a:p>
          <a:p>
            <a:endParaRPr lang="en-US" sz="2000" i="1" dirty="0"/>
          </a:p>
          <a:p>
            <a:r>
              <a:rPr lang="en-US" sz="2000" dirty="0"/>
              <a:t>Fixing what’s infrequently very slow improves your worst-case scenarios</a:t>
            </a:r>
          </a:p>
          <a:p>
            <a:endParaRPr lang="en-US" sz="2000" dirty="0"/>
          </a:p>
          <a:p>
            <a:r>
              <a:rPr lang="en-US" sz="2000" u="sng" dirty="0"/>
              <a:t>Your “worst case” is what your users really care about</a:t>
            </a:r>
          </a:p>
          <a:p>
            <a:pPr marL="0" indent="0">
              <a:buNone/>
            </a:pPr>
            <a:endParaRPr lang="en-US" sz="2000" dirty="0"/>
          </a:p>
        </p:txBody>
      </p:sp>
    </p:spTree>
    <p:extLst>
      <p:ext uri="{BB962C8B-B14F-4D97-AF65-F5344CB8AC3E}">
        <p14:creationId xmlns:p14="http://schemas.microsoft.com/office/powerpoint/2010/main" val="1163985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Before we “pick” on </a:t>
            </a:r>
            <a:r>
              <a:rPr lang="en-US" sz="2000" dirty="0" err="1"/>
              <a:t>Ceph</a:t>
            </a:r>
            <a:r>
              <a:rPr lang="en-US" sz="2000" dirty="0"/>
              <a:t>, let’s first walk through a mistake we made ourselves</a:t>
            </a:r>
          </a:p>
          <a:p>
            <a:endParaRPr lang="en-US" sz="2000" dirty="0"/>
          </a:p>
          <a:p>
            <a:r>
              <a:rPr lang="en-US" sz="2000" dirty="0"/>
              <a:t>There’s a popular </a:t>
            </a:r>
            <a:r>
              <a:rPr lang="en-US" sz="2000" dirty="0" err="1"/>
              <a:t>RocksDB</a:t>
            </a:r>
            <a:r>
              <a:rPr lang="en-US" sz="2000" dirty="0"/>
              <a:t> setting online that looks similar to this:</a:t>
            </a:r>
          </a:p>
          <a:p>
            <a:endParaRPr lang="en-US" sz="2000" dirty="0"/>
          </a:p>
          <a:p>
            <a:pPr marL="0" indent="0">
              <a:buNone/>
            </a:pPr>
            <a:r>
              <a:rPr lang="en-US" sz="1400" dirty="0">
                <a:solidFill>
                  <a:srgbClr val="000000"/>
                </a:solidFill>
                <a:effectLst/>
                <a:latin typeface="Menlo" panose="020B0609030804020204" pitchFamily="49" charset="0"/>
              </a:rPr>
              <a:t>	default[‘</a:t>
            </a:r>
            <a:r>
              <a:rPr lang="en-US" sz="1400" dirty="0" err="1">
                <a:solidFill>
                  <a:srgbClr val="000000"/>
                </a:solidFill>
                <a:effectLst/>
                <a:latin typeface="Menlo" panose="020B0609030804020204" pitchFamily="49" charset="0"/>
              </a:rPr>
              <a:t>bcpc</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ceph</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bluestore_rocksdb_options</a:t>
            </a:r>
            <a:r>
              <a:rPr lang="en-US" sz="1400" dirty="0">
                <a:solidFill>
                  <a:srgbClr val="000000"/>
                </a:solidFill>
                <a:effectLst/>
                <a:latin typeface="Menlo" panose="020B0609030804020204" pitchFamily="49" charset="0"/>
              </a:rPr>
              <a:t>’] = [</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‘compression=</a:t>
            </a:r>
            <a:r>
              <a:rPr lang="en-US" sz="1400" dirty="0" err="1">
                <a:solidFill>
                  <a:srgbClr val="000000"/>
                </a:solidFill>
                <a:effectLst/>
                <a:latin typeface="Menlo" panose="020B0609030804020204" pitchFamily="49" charset="0"/>
              </a:rPr>
              <a:t>kNoCompression</a:t>
            </a:r>
            <a:r>
              <a:rPr lang="en-US" sz="1400" dirty="0">
                <a:solidFill>
                  <a:srgbClr val="000000"/>
                </a:solidFill>
                <a:effectLst/>
                <a:latin typeface="Menlo" panose="020B0609030804020204" pitchFamily="49" charset="0"/>
              </a:rPr>
              <a:t>’,</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max_write_buffer_number</a:t>
            </a:r>
            <a:r>
              <a:rPr lang="en-US" sz="1400" dirty="0">
                <a:solidFill>
                  <a:srgbClr val="000000"/>
                </a:solidFill>
                <a:effectLst/>
                <a:latin typeface="Menlo" panose="020B0609030804020204" pitchFamily="49" charset="0"/>
              </a:rPr>
              <a:t>=4’,</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min_write_buffer_number_to_merge</a:t>
            </a:r>
            <a:r>
              <a:rPr lang="en-US" sz="1400" dirty="0">
                <a:solidFill>
                  <a:srgbClr val="000000"/>
                </a:solidFill>
                <a:effectLst/>
                <a:latin typeface="Menlo" panose="020B0609030804020204" pitchFamily="49" charset="0"/>
              </a:rPr>
              <a:t>=1’,</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recycle_log_file_num</a:t>
            </a:r>
            <a:r>
              <a:rPr lang="en-US" sz="1400" dirty="0">
                <a:solidFill>
                  <a:srgbClr val="000000"/>
                </a:solidFill>
                <a:effectLst/>
                <a:latin typeface="Menlo" panose="020B0609030804020204" pitchFamily="49" charset="0"/>
              </a:rPr>
              <a:t>=4’,</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write_buffer_size</a:t>
            </a:r>
            <a:r>
              <a:rPr lang="en-US" sz="1400" dirty="0">
                <a:solidFill>
                  <a:srgbClr val="000000"/>
                </a:solidFill>
                <a:effectLst/>
                <a:latin typeface="Menlo" panose="020B0609030804020204" pitchFamily="49" charset="0"/>
              </a:rPr>
              <a:t>=268435456’,</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writeable_file_max_buffer_size</a:t>
            </a:r>
            <a:r>
              <a:rPr lang="en-US" sz="1400" dirty="0">
                <a:solidFill>
                  <a:srgbClr val="000000"/>
                </a:solidFill>
                <a:effectLst/>
                <a:latin typeface="Menlo" panose="020B0609030804020204" pitchFamily="49" charset="0"/>
              </a:rPr>
              <a:t>=0’,</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compaction_readahead_size</a:t>
            </a:r>
            <a:r>
              <a:rPr lang="en-US" sz="1400" dirty="0">
                <a:solidFill>
                  <a:srgbClr val="000000"/>
                </a:solidFill>
                <a:effectLst/>
                <a:latin typeface="Menlo" panose="020B0609030804020204" pitchFamily="49" charset="0"/>
              </a:rPr>
              <a:t>=2097152’,</a:t>
            </a:r>
          </a:p>
          <a:p>
            <a:pPr marL="0" indent="0">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a:t>
            </a:r>
            <a:r>
              <a:rPr lang="en-US" sz="1400" dirty="0" err="1">
                <a:solidFill>
                  <a:srgbClr val="000000"/>
                </a:solidFill>
                <a:effectLst/>
                <a:latin typeface="Menlo" panose="020B0609030804020204" pitchFamily="49" charset="0"/>
              </a:rPr>
              <a:t>max_background_compactions</a:t>
            </a:r>
            <a:r>
              <a:rPr lang="en-US" sz="1400" dirty="0">
                <a:solidFill>
                  <a:srgbClr val="000000"/>
                </a:solidFill>
                <a:effectLst/>
                <a:latin typeface="Menlo" panose="020B0609030804020204" pitchFamily="49" charset="0"/>
              </a:rPr>
              <a:t>=4’,</a:t>
            </a:r>
          </a:p>
          <a:p>
            <a:pPr marL="0" indent="0">
              <a:buNone/>
            </a:pPr>
            <a:r>
              <a:rPr lang="en-US" sz="1400" dirty="0">
                <a:solidFill>
                  <a:srgbClr val="000000"/>
                </a:solidFill>
                <a:effectLst/>
                <a:latin typeface="Menlo" panose="020B0609030804020204" pitchFamily="49" charset="0"/>
              </a:rPr>
              <a:t>	]</a:t>
            </a:r>
          </a:p>
          <a:p>
            <a:pPr marL="0" indent="0">
              <a:buNone/>
            </a:pPr>
            <a:endParaRPr lang="en-US" sz="2000" dirty="0"/>
          </a:p>
          <a:p>
            <a:r>
              <a:rPr lang="en-US" sz="2000" dirty="0"/>
              <a:t>Similar settings appear in multiple vendor whitepapers, online searches, … and actually work quite well for </a:t>
            </a:r>
            <a:r>
              <a:rPr lang="en-US" sz="2000" dirty="0" err="1"/>
              <a:t>Ceph</a:t>
            </a:r>
            <a:r>
              <a:rPr lang="en-US" sz="2000" dirty="0"/>
              <a:t> versions from the era for which the setting was published</a:t>
            </a:r>
          </a:p>
        </p:txBody>
      </p:sp>
    </p:spTree>
    <p:extLst>
      <p:ext uri="{BB962C8B-B14F-4D97-AF65-F5344CB8AC3E}">
        <p14:creationId xmlns:p14="http://schemas.microsoft.com/office/powerpoint/2010/main" val="3525048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Then came </a:t>
            </a:r>
            <a:r>
              <a:rPr lang="en-US" sz="2000" dirty="0" err="1"/>
              <a:t>RocksDB</a:t>
            </a:r>
            <a:r>
              <a:rPr lang="en-US" sz="2000" dirty="0"/>
              <a:t> column families (a good thing!)</a:t>
            </a:r>
          </a:p>
          <a:p>
            <a:endParaRPr lang="en-US" sz="2000" dirty="0"/>
          </a:p>
          <a:p>
            <a:r>
              <a:rPr lang="en-US" sz="2000" dirty="0"/>
              <a:t>… but they necessitate an additional option to keep WAL sizes at sane levels (#</a:t>
            </a:r>
            <a:r>
              <a:rPr lang="en-US" sz="2000" dirty="0">
                <a:hlinkClick r:id="rId3"/>
              </a:rPr>
              <a:t>35277</a:t>
            </a:r>
            <a:r>
              <a:rPr lang="en-US" sz="2000" dirty="0"/>
              <a:t>)</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1380833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pic>
        <p:nvPicPr>
          <p:cNvPr id="4" name="Picture 3">
            <a:extLst>
              <a:ext uri="{FF2B5EF4-FFF2-40B4-BE49-F238E27FC236}">
                <a16:creationId xmlns:a16="http://schemas.microsoft.com/office/drawing/2014/main" id="{3989D394-AE39-E795-479D-FC8E6CA65B14}"/>
              </a:ext>
            </a:extLst>
          </p:cNvPr>
          <p:cNvPicPr>
            <a:picLocks noChangeAspect="1"/>
          </p:cNvPicPr>
          <p:nvPr/>
        </p:nvPicPr>
        <p:blipFill>
          <a:blip r:embed="rId3"/>
          <a:stretch>
            <a:fillRect/>
          </a:stretch>
        </p:blipFill>
        <p:spPr>
          <a:xfrm>
            <a:off x="1259498" y="1088123"/>
            <a:ext cx="9422676" cy="4424061"/>
          </a:xfrm>
          <a:prstGeom prst="rect">
            <a:avLst/>
          </a:prstGeom>
        </p:spPr>
      </p:pic>
    </p:spTree>
    <p:extLst>
      <p:ext uri="{BB962C8B-B14F-4D97-AF65-F5344CB8AC3E}">
        <p14:creationId xmlns:p14="http://schemas.microsoft.com/office/powerpoint/2010/main" val="3299494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Then came </a:t>
            </a:r>
            <a:r>
              <a:rPr lang="en-US" sz="2000" dirty="0" err="1"/>
              <a:t>RocksDB</a:t>
            </a:r>
            <a:r>
              <a:rPr lang="en-US" sz="2000" dirty="0"/>
              <a:t> column families (a good thing!)</a:t>
            </a:r>
          </a:p>
          <a:p>
            <a:endParaRPr lang="en-US" sz="2000" dirty="0"/>
          </a:p>
          <a:p>
            <a:r>
              <a:rPr lang="en-US" sz="2000" dirty="0"/>
              <a:t>… but they necessitate an additional option to keep WAL sizes at sane levels (#</a:t>
            </a:r>
            <a:r>
              <a:rPr lang="en-US" sz="2000" dirty="0">
                <a:hlinkClick r:id="rId3"/>
              </a:rPr>
              <a:t>35277</a:t>
            </a:r>
            <a:r>
              <a:rPr lang="en-US" sz="2000" dirty="0"/>
              <a:t>)</a:t>
            </a:r>
          </a:p>
          <a:p>
            <a:pPr marL="0" indent="0">
              <a:buNone/>
            </a:pPr>
            <a:endParaRPr lang="en-US" sz="2000" dirty="0"/>
          </a:p>
          <a:p>
            <a:r>
              <a:rPr lang="en-US" sz="2000" dirty="0"/>
              <a:t>without </a:t>
            </a:r>
            <a:r>
              <a:rPr lang="en-US" sz="2000" dirty="0" err="1">
                <a:latin typeface="Consolas" panose="020B0609020204030204" pitchFamily="49" charset="0"/>
                <a:cs typeface="Consolas" panose="020B0609020204030204" pitchFamily="49" charset="0"/>
              </a:rPr>
              <a:t>max_total_wal_size</a:t>
            </a:r>
            <a:r>
              <a:rPr lang="en-US" sz="2000" dirty="0"/>
              <a:t> being appended to your </a:t>
            </a:r>
            <a:r>
              <a:rPr lang="en-US" sz="2000" dirty="0" err="1"/>
              <a:t>RocksDB</a:t>
            </a:r>
            <a:r>
              <a:rPr lang="en-US" sz="2000" dirty="0"/>
              <a:t> settings, you will experience insufferably bad latencies when OSDs need to compact WALs (that grow to ~100GB…)</a:t>
            </a:r>
          </a:p>
          <a:p>
            <a:endParaRPr lang="en-US" sz="2000" dirty="0"/>
          </a:p>
          <a:p>
            <a:r>
              <a:rPr lang="en-US" sz="2000" dirty="0"/>
              <a:t>The setting is not additive or a default, so without specifying it explicitly as part of your overridden </a:t>
            </a:r>
            <a:r>
              <a:rPr lang="en-US" sz="2000" dirty="0" err="1"/>
              <a:t>RocksDB</a:t>
            </a:r>
            <a:r>
              <a:rPr lang="en-US" sz="2000" dirty="0"/>
              <a:t> options, your cluster will suffer</a:t>
            </a:r>
          </a:p>
          <a:p>
            <a:endParaRPr lang="en-US" sz="2000" dirty="0"/>
          </a:p>
          <a:p>
            <a:r>
              <a:rPr lang="en-US" sz="2000" dirty="0"/>
              <a:t>In most cases, the effects of not including the setting will take &gt;1d to manifest</a:t>
            </a:r>
          </a:p>
        </p:txBody>
      </p:sp>
    </p:spTree>
    <p:extLst>
      <p:ext uri="{BB962C8B-B14F-4D97-AF65-F5344CB8AC3E}">
        <p14:creationId xmlns:p14="http://schemas.microsoft.com/office/powerpoint/2010/main" val="3316029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Extreme case of this: once in a blue moon on a specific platform, we see hardware failures that manifest as missed interrupts from the </a:t>
            </a:r>
            <a:r>
              <a:rPr lang="en-US" sz="2000" dirty="0" err="1"/>
              <a:t>NVMe</a:t>
            </a:r>
            <a:r>
              <a:rPr lang="en-US" sz="2000" dirty="0"/>
              <a:t>. The IOP is then polled and completes.</a:t>
            </a:r>
          </a:p>
          <a:p>
            <a:endParaRPr lang="en-US" sz="2000" dirty="0"/>
          </a:p>
          <a:p>
            <a:r>
              <a:rPr lang="en-US" sz="2000" dirty="0" err="1"/>
              <a:t>NVMe</a:t>
            </a:r>
            <a:r>
              <a:rPr lang="en-US" sz="2000" dirty="0"/>
              <a:t> timeout in Linux defaults to… what?</a:t>
            </a:r>
            <a:br>
              <a:rPr lang="en-US" sz="2000" dirty="0"/>
            </a:br>
            <a:br>
              <a:rPr lang="en-US" sz="2000" dirty="0"/>
            </a:br>
            <a:r>
              <a:rPr lang="en-US" sz="1400" b="1" dirty="0">
                <a:solidFill>
                  <a:srgbClr val="CA3323"/>
                </a:solidFill>
                <a:effectLst/>
                <a:latin typeface="Menlo" panose="020B0609030804020204" pitchFamily="49" charset="0"/>
              </a:rPr>
              <a:t>$</a:t>
            </a:r>
            <a:r>
              <a:rPr lang="en-US" sz="1400" dirty="0">
                <a:solidFill>
                  <a:srgbClr val="000000"/>
                </a:solidFill>
                <a:effectLst/>
                <a:latin typeface="Menlo" panose="020B0609030804020204" pitchFamily="49" charset="0"/>
              </a:rPr>
              <a:t> cat /sys/module/</a:t>
            </a:r>
            <a:r>
              <a:rPr lang="en-US" sz="1400" dirty="0" err="1">
                <a:solidFill>
                  <a:srgbClr val="000000"/>
                </a:solidFill>
                <a:effectLst/>
                <a:latin typeface="Menlo" panose="020B0609030804020204" pitchFamily="49" charset="0"/>
              </a:rPr>
              <a:t>nvme_core</a:t>
            </a:r>
            <a:r>
              <a:rPr lang="en-US" sz="1400" dirty="0">
                <a:solidFill>
                  <a:srgbClr val="000000"/>
                </a:solidFill>
                <a:effectLst/>
                <a:latin typeface="Menlo" panose="020B0609030804020204" pitchFamily="49" charset="0"/>
              </a:rPr>
              <a:t>/parameters/</a:t>
            </a:r>
            <a:r>
              <a:rPr lang="en-US" sz="1400" dirty="0" err="1">
                <a:solidFill>
                  <a:srgbClr val="000000"/>
                </a:solidFill>
                <a:effectLst/>
                <a:latin typeface="Menlo" panose="020B0609030804020204" pitchFamily="49" charset="0"/>
              </a:rPr>
              <a:t>io_timeout</a:t>
            </a:r>
            <a:r>
              <a:rPr lang="en-US" sz="1400" dirty="0">
                <a:solidFill>
                  <a:srgbClr val="000000"/>
                </a:solidFill>
                <a:effectLst/>
                <a:latin typeface="Menlo" panose="020B0609030804020204" pitchFamily="49" charset="0"/>
              </a:rPr>
              <a:t> </a:t>
            </a:r>
          </a:p>
          <a:p>
            <a:pPr marL="0" indent="0">
              <a:buNone/>
            </a:pPr>
            <a:r>
              <a:rPr lang="en-US" sz="1400" dirty="0">
                <a:solidFill>
                  <a:srgbClr val="000000"/>
                </a:solidFill>
                <a:effectLst/>
                <a:latin typeface="Menlo" panose="020B0609030804020204" pitchFamily="49" charset="0"/>
              </a:rPr>
              <a:t>   30</a:t>
            </a:r>
          </a:p>
          <a:p>
            <a:pPr marL="0" indent="0">
              <a:buNone/>
            </a:pPr>
            <a:endParaRPr lang="en-US" sz="2000" dirty="0"/>
          </a:p>
          <a:p>
            <a:r>
              <a:rPr lang="en-US" sz="2000" dirty="0"/>
              <a:t>After 30 seconds, the kernel polls the </a:t>
            </a:r>
            <a:r>
              <a:rPr lang="en-US" sz="2000" dirty="0" err="1"/>
              <a:t>NVMe</a:t>
            </a:r>
            <a:r>
              <a:rPr lang="en-US" sz="2000" dirty="0"/>
              <a:t> to say hey… about that I/O access…</a:t>
            </a:r>
          </a:p>
          <a:p>
            <a:endParaRPr lang="en-US" sz="2000" dirty="0"/>
          </a:p>
          <a:p>
            <a:r>
              <a:rPr lang="en-US" sz="2000" dirty="0"/>
              <a:t>If this keeps happening, </a:t>
            </a:r>
            <a:r>
              <a:rPr lang="en-US" sz="2000" dirty="0" err="1"/>
              <a:t>Ceph</a:t>
            </a:r>
            <a:r>
              <a:rPr lang="en-US" sz="2000" dirty="0"/>
              <a:t> is self-healing and marks the OSD out, right?</a:t>
            </a:r>
          </a:p>
        </p:txBody>
      </p:sp>
    </p:spTree>
    <p:extLst>
      <p:ext uri="{BB962C8B-B14F-4D97-AF65-F5344CB8AC3E}">
        <p14:creationId xmlns:p14="http://schemas.microsoft.com/office/powerpoint/2010/main" val="1076257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D162-C190-FBD3-E2EC-C5688A44FE8C}"/>
              </a:ext>
            </a:extLst>
          </p:cNvPr>
          <p:cNvSpPr>
            <a:spLocks noGrp="1"/>
          </p:cNvSpPr>
          <p:nvPr>
            <p:ph type="title"/>
          </p:nvPr>
        </p:nvSpPr>
        <p:spPr>
          <a:xfrm>
            <a:off x="545254" y="477708"/>
            <a:ext cx="10427545" cy="492211"/>
          </a:xfrm>
        </p:spPr>
        <p:txBody>
          <a:bodyPr/>
          <a:lstStyle/>
          <a:p>
            <a:r>
              <a:rPr lang="en-US" dirty="0"/>
              <a:t>Designing for Scale: Pure L3 fabrics</a:t>
            </a:r>
          </a:p>
        </p:txBody>
      </p:sp>
      <p:sp>
        <p:nvSpPr>
          <p:cNvPr id="3" name="Text Placeholder 2">
            <a:extLst>
              <a:ext uri="{FF2B5EF4-FFF2-40B4-BE49-F238E27FC236}">
                <a16:creationId xmlns:a16="http://schemas.microsoft.com/office/drawing/2014/main" id="{CF3024E7-0A47-28B5-00B2-9CB00AF0776C}"/>
              </a:ext>
            </a:extLst>
          </p:cNvPr>
          <p:cNvSpPr>
            <a:spLocks noGrp="1"/>
          </p:cNvSpPr>
          <p:nvPr>
            <p:ph type="body" sz="quarter" idx="13"/>
          </p:nvPr>
        </p:nvSpPr>
        <p:spPr>
          <a:xfrm>
            <a:off x="548619" y="1174293"/>
            <a:ext cx="5842656" cy="4251722"/>
          </a:xfrm>
        </p:spPr>
        <p:txBody>
          <a:bodyPr lIns="0" tIns="0" rIns="0" bIns="0"/>
          <a:lstStyle/>
          <a:p>
            <a:r>
              <a:rPr lang="en-US" sz="2400" dirty="0"/>
              <a:t>Pure, BGP-based IP fabric with Layer 3 routing all the way down to the host for fast re-convergence on failure, stretched routing domains, no subnet constraints for tenants</a:t>
            </a:r>
          </a:p>
          <a:p>
            <a:endParaRPr lang="en-US" sz="2400" dirty="0"/>
          </a:p>
          <a:p>
            <a:r>
              <a:rPr lang="en-US" sz="2400" dirty="0"/>
              <a:t>Redundancy and maximal use of links achieved through BGP and ECMP</a:t>
            </a:r>
          </a:p>
          <a:p>
            <a:endParaRPr lang="en-US" sz="2400" dirty="0"/>
          </a:p>
          <a:p>
            <a:r>
              <a:rPr lang="en-US" sz="2400" dirty="0"/>
              <a:t>Multiple, disparate planes, each capable of &gt;&gt;1 Tbps of traffic</a:t>
            </a:r>
          </a:p>
        </p:txBody>
      </p:sp>
      <p:pic>
        <p:nvPicPr>
          <p:cNvPr id="7" name="Picture 6">
            <a:extLst>
              <a:ext uri="{FF2B5EF4-FFF2-40B4-BE49-F238E27FC236}">
                <a16:creationId xmlns:a16="http://schemas.microsoft.com/office/drawing/2014/main" id="{2D2B26F2-FA67-E4A8-5BA0-45AC3A945E49}"/>
              </a:ext>
            </a:extLst>
          </p:cNvPr>
          <p:cNvPicPr>
            <a:picLocks noChangeAspect="1"/>
          </p:cNvPicPr>
          <p:nvPr/>
        </p:nvPicPr>
        <p:blipFill>
          <a:blip r:embed="rId3"/>
          <a:stretch>
            <a:fillRect/>
          </a:stretch>
        </p:blipFill>
        <p:spPr>
          <a:xfrm>
            <a:off x="6691537" y="1246433"/>
            <a:ext cx="4951845" cy="4365134"/>
          </a:xfrm>
          <a:prstGeom prst="rect">
            <a:avLst/>
          </a:prstGeom>
        </p:spPr>
      </p:pic>
      <p:sp>
        <p:nvSpPr>
          <p:cNvPr id="8" name="Rectangle 7">
            <a:extLst>
              <a:ext uri="{FF2B5EF4-FFF2-40B4-BE49-F238E27FC236}">
                <a16:creationId xmlns:a16="http://schemas.microsoft.com/office/drawing/2014/main" id="{FE308D45-F45F-6F61-BA88-BE2FA6B5E239}"/>
              </a:ext>
            </a:extLst>
          </p:cNvPr>
          <p:cNvSpPr/>
          <p:nvPr/>
        </p:nvSpPr>
        <p:spPr>
          <a:xfrm>
            <a:off x="6963049" y="5186159"/>
            <a:ext cx="4477695" cy="91440"/>
          </a:xfrm>
          <a:prstGeom prst="rect">
            <a:avLst/>
          </a:prstGeom>
          <a:solidFill>
            <a:schemeClr val="bg1"/>
          </a:solid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D1C30CB-75A0-BA0B-BE80-9DB1A4CCB9E9}"/>
              </a:ext>
            </a:extLst>
          </p:cNvPr>
          <p:cNvSpPr/>
          <p:nvPr/>
        </p:nvSpPr>
        <p:spPr>
          <a:xfrm>
            <a:off x="9199756" y="2371267"/>
            <a:ext cx="485125" cy="114992"/>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9211EC9-3826-7309-C9F3-BD2502BCAB5D}"/>
              </a:ext>
            </a:extLst>
          </p:cNvPr>
          <p:cNvSpPr/>
          <p:nvPr/>
        </p:nvSpPr>
        <p:spPr>
          <a:xfrm flipV="1">
            <a:off x="9508600" y="2279828"/>
            <a:ext cx="288090" cy="9144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CBA8CB8-AA92-A164-839D-E734C1506FA2}"/>
              </a:ext>
            </a:extLst>
          </p:cNvPr>
          <p:cNvSpPr/>
          <p:nvPr/>
        </p:nvSpPr>
        <p:spPr>
          <a:xfrm flipV="1">
            <a:off x="9769258" y="2483327"/>
            <a:ext cx="27432" cy="198119"/>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6546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Extreme case of this: once in a blue moon on a specific platform, we see hardware failures that manifest as missed interrupts from the </a:t>
            </a:r>
            <a:r>
              <a:rPr lang="en-US" sz="2000" dirty="0" err="1"/>
              <a:t>NVMe</a:t>
            </a:r>
            <a:r>
              <a:rPr lang="en-US" sz="2000" dirty="0"/>
              <a:t>. The IOP is then polled and completes.</a:t>
            </a:r>
          </a:p>
          <a:p>
            <a:endParaRPr lang="en-US" sz="2000" dirty="0"/>
          </a:p>
          <a:p>
            <a:r>
              <a:rPr lang="en-US" sz="2000" dirty="0" err="1"/>
              <a:t>NVMe</a:t>
            </a:r>
            <a:r>
              <a:rPr lang="en-US" sz="2000" dirty="0"/>
              <a:t> timeout in Linux defaults to… what?</a:t>
            </a:r>
            <a:br>
              <a:rPr lang="en-US" sz="2000" dirty="0"/>
            </a:br>
            <a:br>
              <a:rPr lang="en-US" sz="2000" dirty="0"/>
            </a:br>
            <a:r>
              <a:rPr lang="en-US" sz="1400" b="1" dirty="0">
                <a:solidFill>
                  <a:srgbClr val="CA3323"/>
                </a:solidFill>
                <a:effectLst/>
                <a:latin typeface="Menlo" panose="020B0609030804020204" pitchFamily="49" charset="0"/>
              </a:rPr>
              <a:t>$</a:t>
            </a:r>
            <a:r>
              <a:rPr lang="en-US" sz="1400" dirty="0">
                <a:solidFill>
                  <a:srgbClr val="000000"/>
                </a:solidFill>
                <a:effectLst/>
                <a:latin typeface="Menlo" panose="020B0609030804020204" pitchFamily="49" charset="0"/>
              </a:rPr>
              <a:t> cat /sys/module/</a:t>
            </a:r>
            <a:r>
              <a:rPr lang="en-US" sz="1400" dirty="0" err="1">
                <a:solidFill>
                  <a:srgbClr val="000000"/>
                </a:solidFill>
                <a:effectLst/>
                <a:latin typeface="Menlo" panose="020B0609030804020204" pitchFamily="49" charset="0"/>
              </a:rPr>
              <a:t>nvme_core</a:t>
            </a:r>
            <a:r>
              <a:rPr lang="en-US" sz="1400" dirty="0">
                <a:solidFill>
                  <a:srgbClr val="000000"/>
                </a:solidFill>
                <a:effectLst/>
                <a:latin typeface="Menlo" panose="020B0609030804020204" pitchFamily="49" charset="0"/>
              </a:rPr>
              <a:t>/parameters/</a:t>
            </a:r>
            <a:r>
              <a:rPr lang="en-US" sz="1400" dirty="0" err="1">
                <a:solidFill>
                  <a:srgbClr val="000000"/>
                </a:solidFill>
                <a:effectLst/>
                <a:latin typeface="Menlo" panose="020B0609030804020204" pitchFamily="49" charset="0"/>
              </a:rPr>
              <a:t>io_timeout</a:t>
            </a:r>
            <a:br>
              <a:rPr lang="en-US" sz="1400" dirty="0">
                <a:solidFill>
                  <a:srgbClr val="000000"/>
                </a:solidFill>
                <a:latin typeface="Menlo" panose="020B0609030804020204" pitchFamily="49" charset="0"/>
              </a:rPr>
            </a:br>
            <a:r>
              <a:rPr lang="en-US" sz="1400" dirty="0">
                <a:solidFill>
                  <a:srgbClr val="000000"/>
                </a:solidFill>
                <a:effectLst/>
                <a:latin typeface="Menlo" panose="020B0609030804020204" pitchFamily="49" charset="0"/>
              </a:rPr>
              <a:t>30</a:t>
            </a:r>
          </a:p>
          <a:p>
            <a:pPr marL="0" indent="0">
              <a:buNone/>
            </a:pPr>
            <a:endParaRPr lang="en-US" sz="2000" dirty="0"/>
          </a:p>
          <a:p>
            <a:r>
              <a:rPr lang="en-US" sz="2000" dirty="0"/>
              <a:t>After 30 seconds, the kernel polls the </a:t>
            </a:r>
            <a:r>
              <a:rPr lang="en-US" sz="2000" dirty="0" err="1"/>
              <a:t>NVMe</a:t>
            </a:r>
            <a:r>
              <a:rPr lang="en-US" sz="2000" dirty="0"/>
              <a:t> to say hey… about that I/O access…</a:t>
            </a:r>
          </a:p>
          <a:p>
            <a:endParaRPr lang="en-US" sz="2000" dirty="0"/>
          </a:p>
          <a:p>
            <a:r>
              <a:rPr lang="en-US" sz="2000" dirty="0"/>
              <a:t>If this keeps happening, </a:t>
            </a:r>
            <a:r>
              <a:rPr lang="en-US" sz="2000" dirty="0" err="1"/>
              <a:t>Ceph</a:t>
            </a:r>
            <a:r>
              <a:rPr lang="en-US" sz="2000" dirty="0"/>
              <a:t> is self-healing and marks the OSD out, right?</a:t>
            </a:r>
          </a:p>
          <a:p>
            <a:endParaRPr lang="en-US" sz="2000" dirty="0"/>
          </a:p>
          <a:p>
            <a:r>
              <a:rPr lang="en-US" sz="2000" dirty="0"/>
              <a:t>… right?</a:t>
            </a:r>
            <a:br>
              <a:rPr lang="en-US" sz="2000" dirty="0"/>
            </a:br>
            <a:endParaRPr lang="en-US" sz="2000" dirty="0"/>
          </a:p>
          <a:p>
            <a:pPr>
              <a:buNone/>
            </a:pPr>
            <a:r>
              <a:rPr lang="en-US" sz="1400" b="1" dirty="0">
                <a:solidFill>
                  <a:srgbClr val="CA3323"/>
                </a:solidFill>
                <a:effectLst/>
                <a:latin typeface="Menlo" panose="020B0609030804020204" pitchFamily="49" charset="0"/>
              </a:rPr>
              <a:t>	$</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sudo</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ceph</a:t>
            </a:r>
            <a:r>
              <a:rPr lang="en-US" sz="1400" dirty="0">
                <a:solidFill>
                  <a:srgbClr val="000000"/>
                </a:solidFill>
                <a:effectLst/>
                <a:latin typeface="Menlo" panose="020B0609030804020204" pitchFamily="49" charset="0"/>
              </a:rPr>
              <a:t> daemon </a:t>
            </a:r>
            <a:r>
              <a:rPr lang="en-US" sz="1400" dirty="0" err="1">
                <a:solidFill>
                  <a:srgbClr val="000000"/>
                </a:solidFill>
                <a:effectLst/>
                <a:latin typeface="Menlo" panose="020B0609030804020204" pitchFamily="49" charset="0"/>
              </a:rPr>
              <a:t>osd.X</a:t>
            </a:r>
            <a:r>
              <a:rPr lang="en-US" sz="1400" dirty="0">
                <a:solidFill>
                  <a:srgbClr val="000000"/>
                </a:solidFill>
                <a:effectLst/>
                <a:latin typeface="Menlo" panose="020B0609030804020204" pitchFamily="49" charset="0"/>
              </a:rPr>
              <a:t> config get </a:t>
            </a:r>
            <a:r>
              <a:rPr lang="en-US" sz="1400" dirty="0" err="1">
                <a:solidFill>
                  <a:srgbClr val="000000"/>
                </a:solidFill>
                <a:effectLst/>
                <a:latin typeface="Menlo" panose="020B0609030804020204" pitchFamily="49" charset="0"/>
              </a:rPr>
              <a:t>osd_op_thread_suicide_timeout</a:t>
            </a:r>
            <a:r>
              <a:rPr lang="en-US" sz="1400" dirty="0">
                <a:solidFill>
                  <a:srgbClr val="000000"/>
                </a:solidFill>
                <a:effectLst/>
                <a:latin typeface="Menlo" panose="020B0609030804020204" pitchFamily="49" charset="0"/>
              </a:rPr>
              <a:t> | </a:t>
            </a:r>
            <a:r>
              <a:rPr lang="en-US" sz="1400" dirty="0" err="1">
                <a:solidFill>
                  <a:srgbClr val="000000"/>
                </a:solidFill>
                <a:effectLst/>
                <a:latin typeface="Menlo" panose="020B0609030804020204" pitchFamily="49" charset="0"/>
              </a:rPr>
              <a:t>jq</a:t>
            </a:r>
            <a:r>
              <a:rPr lang="en-US" sz="1400" dirty="0">
                <a:solidFill>
                  <a:srgbClr val="000000"/>
                </a:solidFill>
                <a:effectLst/>
                <a:latin typeface="Menlo" panose="020B0609030804020204" pitchFamily="49" charset="0"/>
              </a:rPr>
              <a:t> -r .</a:t>
            </a:r>
            <a:r>
              <a:rPr lang="en-US" sz="1400" dirty="0" err="1">
                <a:solidFill>
                  <a:srgbClr val="000000"/>
                </a:solidFill>
                <a:effectLst/>
                <a:latin typeface="Menlo" panose="020B0609030804020204" pitchFamily="49" charset="0"/>
              </a:rPr>
              <a:t>osd_op_thread_suicide_timeout</a:t>
            </a:r>
            <a:endParaRPr lang="en-US" sz="1400" dirty="0">
              <a:solidFill>
                <a:srgbClr val="000000"/>
              </a:solidFill>
              <a:effectLst/>
              <a:latin typeface="Menlo" panose="020B0609030804020204" pitchFamily="49" charset="0"/>
            </a:endParaRPr>
          </a:p>
          <a:p>
            <a:pPr>
              <a:buNone/>
            </a:pPr>
            <a:r>
              <a:rPr lang="en-US" sz="1400" dirty="0">
                <a:solidFill>
                  <a:srgbClr val="000000"/>
                </a:solidFill>
                <a:latin typeface="Menlo" panose="020B0609030804020204" pitchFamily="49" charset="0"/>
              </a:rPr>
              <a:t>	</a:t>
            </a:r>
            <a:r>
              <a:rPr lang="en-US" sz="1400" dirty="0">
                <a:solidFill>
                  <a:srgbClr val="000000"/>
                </a:solidFill>
                <a:effectLst/>
                <a:latin typeface="Menlo" panose="020B0609030804020204" pitchFamily="49" charset="0"/>
              </a:rPr>
              <a:t>150</a:t>
            </a:r>
          </a:p>
          <a:p>
            <a:endParaRPr lang="en-US" sz="2000" dirty="0"/>
          </a:p>
        </p:txBody>
      </p:sp>
    </p:spTree>
    <p:extLst>
      <p:ext uri="{BB962C8B-B14F-4D97-AF65-F5344CB8AC3E}">
        <p14:creationId xmlns:p14="http://schemas.microsoft.com/office/powerpoint/2010/main" val="21346397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Different case: Let us look at an outlier in a cluster of 4K+ OSDs &amp; &gt;10K+ RADOS clients</a:t>
            </a:r>
          </a:p>
          <a:p>
            <a:endParaRPr lang="en-US" sz="2000" dirty="0"/>
          </a:p>
          <a:p>
            <a:r>
              <a:rPr lang="en-US" sz="2000" dirty="0">
                <a:latin typeface="Consolas" panose="020B0609020204030204" pitchFamily="49" charset="0"/>
                <a:cs typeface="Consolas" panose="020B0609020204030204" pitchFamily="49" charset="0"/>
              </a:rPr>
              <a:t>perf top –p 66111</a:t>
            </a:r>
          </a:p>
          <a:p>
            <a:pPr marL="0" indent="0">
              <a:buNone/>
            </a:pPr>
            <a:endParaRPr lang="en-US" sz="2000" dirty="0"/>
          </a:p>
        </p:txBody>
      </p:sp>
      <p:pic>
        <p:nvPicPr>
          <p:cNvPr id="5" name="Picture 4" descr="A screen shot of a computer program&#10;&#10;Description automatically generated">
            <a:extLst>
              <a:ext uri="{FF2B5EF4-FFF2-40B4-BE49-F238E27FC236}">
                <a16:creationId xmlns:a16="http://schemas.microsoft.com/office/drawing/2014/main" id="{DE4098C9-23B1-4F8E-84A8-BFFC665A87D4}"/>
              </a:ext>
            </a:extLst>
          </p:cNvPr>
          <p:cNvPicPr>
            <a:picLocks noChangeAspect="1"/>
          </p:cNvPicPr>
          <p:nvPr/>
        </p:nvPicPr>
        <p:blipFill rotWithShape="1">
          <a:blip r:embed="rId3">
            <a:extLst>
              <a:ext uri="{28A0092B-C50C-407E-A947-70E740481C1C}">
                <a14:useLocalDpi xmlns:a14="http://schemas.microsoft.com/office/drawing/2010/main" val="0"/>
              </a:ext>
            </a:extLst>
          </a:blip>
          <a:srcRect t="13780"/>
          <a:stretch/>
        </p:blipFill>
        <p:spPr>
          <a:xfrm>
            <a:off x="798946" y="2243138"/>
            <a:ext cx="10594108" cy="2850674"/>
          </a:xfrm>
          <a:prstGeom prst="rect">
            <a:avLst/>
          </a:prstGeom>
        </p:spPr>
      </p:pic>
    </p:spTree>
    <p:extLst>
      <p:ext uri="{BB962C8B-B14F-4D97-AF65-F5344CB8AC3E}">
        <p14:creationId xmlns:p14="http://schemas.microsoft.com/office/powerpoint/2010/main" val="2400412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Different case: Let us look at an outlier in a cluster of 4K+ OSDs &amp; &gt;10K+ RADOS clients</a:t>
            </a:r>
          </a:p>
          <a:p>
            <a:endParaRPr lang="en-US" sz="2000" dirty="0"/>
          </a:p>
          <a:p>
            <a:r>
              <a:rPr lang="en-US" sz="2000" dirty="0">
                <a:latin typeface="Consolas" panose="020B0609020204030204" pitchFamily="49" charset="0"/>
                <a:cs typeface="Consolas" panose="020B0609020204030204" pitchFamily="49" charset="0"/>
              </a:rPr>
              <a:t>perf top –p 66111</a:t>
            </a:r>
          </a:p>
          <a:p>
            <a:pPr marL="0" indent="0">
              <a:buNone/>
            </a:pPr>
            <a:endParaRPr lang="en-US" sz="2000" dirty="0"/>
          </a:p>
        </p:txBody>
      </p:sp>
      <p:pic>
        <p:nvPicPr>
          <p:cNvPr id="5" name="Picture 4" descr="A screen shot of a computer program&#10;&#10;Description automatically generated">
            <a:extLst>
              <a:ext uri="{FF2B5EF4-FFF2-40B4-BE49-F238E27FC236}">
                <a16:creationId xmlns:a16="http://schemas.microsoft.com/office/drawing/2014/main" id="{DE4098C9-23B1-4F8E-84A8-BFFC665A87D4}"/>
              </a:ext>
            </a:extLst>
          </p:cNvPr>
          <p:cNvPicPr>
            <a:picLocks noChangeAspect="1"/>
          </p:cNvPicPr>
          <p:nvPr/>
        </p:nvPicPr>
        <p:blipFill rotWithShape="1">
          <a:blip r:embed="rId3">
            <a:extLst>
              <a:ext uri="{28A0092B-C50C-407E-A947-70E740481C1C}">
                <a14:useLocalDpi xmlns:a14="http://schemas.microsoft.com/office/drawing/2010/main" val="0"/>
              </a:ext>
            </a:extLst>
          </a:blip>
          <a:srcRect t="13780"/>
          <a:stretch/>
        </p:blipFill>
        <p:spPr>
          <a:xfrm>
            <a:off x="798946" y="2243138"/>
            <a:ext cx="10594108" cy="2850674"/>
          </a:xfrm>
          <a:prstGeom prst="rect">
            <a:avLst/>
          </a:prstGeom>
        </p:spPr>
      </p:pic>
      <p:sp>
        <p:nvSpPr>
          <p:cNvPr id="4" name="Oval 3">
            <a:extLst>
              <a:ext uri="{FF2B5EF4-FFF2-40B4-BE49-F238E27FC236}">
                <a16:creationId xmlns:a16="http://schemas.microsoft.com/office/drawing/2014/main" id="{FF095379-3721-1A59-B8D2-A5D8BD423196}"/>
              </a:ext>
            </a:extLst>
          </p:cNvPr>
          <p:cNvSpPr/>
          <p:nvPr/>
        </p:nvSpPr>
        <p:spPr>
          <a:xfrm>
            <a:off x="3750011" y="2390396"/>
            <a:ext cx="2664506" cy="685418"/>
          </a:xfrm>
          <a:prstGeom prst="ellipse">
            <a:avLst/>
          </a:prstGeom>
          <a:noFill/>
          <a:ln w="7302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740D4C7-2252-3922-263C-26BF634F9698}"/>
              </a:ext>
            </a:extLst>
          </p:cNvPr>
          <p:cNvSpPr/>
          <p:nvPr/>
        </p:nvSpPr>
        <p:spPr>
          <a:xfrm>
            <a:off x="545255" y="2390396"/>
            <a:ext cx="2664506" cy="685418"/>
          </a:xfrm>
          <a:prstGeom prst="ellipse">
            <a:avLst/>
          </a:prstGeom>
          <a:noFill/>
          <a:ln w="7302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3783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latin typeface="Consolas" panose="020B0609020204030204" pitchFamily="49" charset="0"/>
                <a:cs typeface="Consolas" panose="020B0609020204030204" pitchFamily="49" charset="0"/>
              </a:rPr>
              <a:t>perf record –</a:t>
            </a:r>
            <a:r>
              <a:rPr lang="en-US" sz="2000" dirty="0" err="1">
                <a:latin typeface="Consolas" panose="020B0609020204030204" pitchFamily="49" charset="0"/>
                <a:cs typeface="Consolas" panose="020B0609020204030204" pitchFamily="49" charset="0"/>
              </a:rPr>
              <a:t>gp</a:t>
            </a:r>
            <a:r>
              <a:rPr lang="en-US" sz="2000" dirty="0">
                <a:latin typeface="Consolas" panose="020B0609020204030204" pitchFamily="49" charset="0"/>
                <a:cs typeface="Consolas" panose="020B0609020204030204" pitchFamily="49" charset="0"/>
              </a:rPr>
              <a:t> 66111 -- sleep 30; perf script &gt; </a:t>
            </a:r>
            <a:r>
              <a:rPr lang="en-US" sz="2000" dirty="0" err="1">
                <a:latin typeface="Consolas" panose="020B0609020204030204" pitchFamily="49" charset="0"/>
                <a:cs typeface="Consolas" panose="020B0609020204030204" pitchFamily="49" charset="0"/>
              </a:rPr>
              <a:t>stack.out</a:t>
            </a:r>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stackcollapse-perf.pl</a:t>
            </a:r>
            <a:r>
              <a:rPr lang="en-US" sz="2000" dirty="0">
                <a:latin typeface="Consolas" panose="020B0609020204030204" pitchFamily="49" charset="0"/>
                <a:cs typeface="Consolas" panose="020B0609020204030204" pitchFamily="49" charset="0"/>
              </a:rPr>
              <a:t> &lt; </a:t>
            </a:r>
            <a:r>
              <a:rPr lang="en-US" sz="2000" dirty="0" err="1">
                <a:latin typeface="Consolas" panose="020B0609020204030204" pitchFamily="49" charset="0"/>
                <a:cs typeface="Consolas" panose="020B0609020204030204" pitchFamily="49" charset="0"/>
              </a:rPr>
              <a:t>stack.out</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flamegraph.pl</a:t>
            </a:r>
            <a:r>
              <a:rPr lang="en-US" sz="2000" dirty="0">
                <a:latin typeface="Consolas" panose="020B0609020204030204" pitchFamily="49" charset="0"/>
                <a:cs typeface="Consolas" panose="020B0609020204030204" pitchFamily="49" charset="0"/>
              </a:rPr>
              <a:t> &gt; </a:t>
            </a:r>
            <a:r>
              <a:rPr lang="en-US" sz="2000" dirty="0" err="1">
                <a:latin typeface="Consolas" panose="020B0609020204030204" pitchFamily="49" charset="0"/>
                <a:cs typeface="Consolas" panose="020B0609020204030204" pitchFamily="49" charset="0"/>
              </a:rPr>
              <a:t>osd.svg</a:t>
            </a:r>
            <a:endParaRPr lang="en-US" sz="2000" dirty="0">
              <a:latin typeface="Consolas" panose="020B0609020204030204" pitchFamily="49" charset="0"/>
              <a:cs typeface="Consolas" panose="020B0609020204030204" pitchFamily="49" charset="0"/>
            </a:endParaRPr>
          </a:p>
          <a:p>
            <a:pPr marL="0" indent="0">
              <a:buNone/>
            </a:pPr>
            <a:endParaRPr lang="en-US" sz="2000" dirty="0"/>
          </a:p>
        </p:txBody>
      </p:sp>
      <p:pic>
        <p:nvPicPr>
          <p:cNvPr id="4" name="Picture 3">
            <a:extLst>
              <a:ext uri="{FF2B5EF4-FFF2-40B4-BE49-F238E27FC236}">
                <a16:creationId xmlns:a16="http://schemas.microsoft.com/office/drawing/2014/main" id="{B5FD016E-8774-409F-EF71-BAFF6E8077B1}"/>
              </a:ext>
            </a:extLst>
          </p:cNvPr>
          <p:cNvPicPr>
            <a:picLocks noChangeAspect="1"/>
          </p:cNvPicPr>
          <p:nvPr/>
        </p:nvPicPr>
        <p:blipFill>
          <a:blip r:embed="rId3"/>
          <a:stretch>
            <a:fillRect/>
          </a:stretch>
        </p:blipFill>
        <p:spPr>
          <a:xfrm>
            <a:off x="545254" y="1987404"/>
            <a:ext cx="11098127" cy="3696303"/>
          </a:xfrm>
          <a:prstGeom prst="rect">
            <a:avLst/>
          </a:prstGeom>
        </p:spPr>
      </p:pic>
      <p:sp>
        <p:nvSpPr>
          <p:cNvPr id="5" name="Oval 4">
            <a:extLst>
              <a:ext uri="{FF2B5EF4-FFF2-40B4-BE49-F238E27FC236}">
                <a16:creationId xmlns:a16="http://schemas.microsoft.com/office/drawing/2014/main" id="{916FCD3D-8D5C-D162-F1D1-5FC88F0BE073}"/>
              </a:ext>
            </a:extLst>
          </p:cNvPr>
          <p:cNvSpPr/>
          <p:nvPr/>
        </p:nvSpPr>
        <p:spPr>
          <a:xfrm>
            <a:off x="6096000" y="4743450"/>
            <a:ext cx="3871932" cy="682566"/>
          </a:xfrm>
          <a:prstGeom prst="ellipse">
            <a:avLst/>
          </a:prstGeom>
          <a:noFill/>
          <a:ln w="73025">
            <a:solidFill>
              <a:srgbClr val="00206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8385CB-A5D2-16BD-1EC6-C20AD6F6B893}"/>
              </a:ext>
            </a:extLst>
          </p:cNvPr>
          <p:cNvSpPr txBox="1"/>
          <p:nvPr/>
        </p:nvSpPr>
        <p:spPr>
          <a:xfrm>
            <a:off x="7372349" y="3725965"/>
            <a:ext cx="2128837"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crc32_iscsi_00</a:t>
            </a:r>
          </a:p>
        </p:txBody>
      </p:sp>
      <p:cxnSp>
        <p:nvCxnSpPr>
          <p:cNvPr id="8" name="Straight Arrow Connector 7">
            <a:extLst>
              <a:ext uri="{FF2B5EF4-FFF2-40B4-BE49-F238E27FC236}">
                <a16:creationId xmlns:a16="http://schemas.microsoft.com/office/drawing/2014/main" id="{84110C32-99BB-F0DB-059A-578F0507B584}"/>
              </a:ext>
            </a:extLst>
          </p:cNvPr>
          <p:cNvCxnSpPr/>
          <p:nvPr/>
        </p:nvCxnSpPr>
        <p:spPr>
          <a:xfrm flipH="1">
            <a:off x="7829549" y="4123873"/>
            <a:ext cx="357188" cy="533853"/>
          </a:xfrm>
          <a:prstGeom prst="straightConnector1">
            <a:avLst/>
          </a:prstGeom>
          <a:ln w="412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90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OSD thread pool was spending </a:t>
            </a:r>
            <a:r>
              <a:rPr lang="en-US" sz="2400" b="1" dirty="0"/>
              <a:t>43%</a:t>
            </a:r>
            <a:r>
              <a:rPr lang="en-US" sz="2000" dirty="0"/>
              <a:t> of it’s time calculating CRCs over a 30-second period!</a:t>
            </a:r>
          </a:p>
        </p:txBody>
      </p:sp>
      <p:pic>
        <p:nvPicPr>
          <p:cNvPr id="6" name="Picture 5">
            <a:extLst>
              <a:ext uri="{FF2B5EF4-FFF2-40B4-BE49-F238E27FC236}">
                <a16:creationId xmlns:a16="http://schemas.microsoft.com/office/drawing/2014/main" id="{0E61C1E2-F844-4E0C-B64F-ECA5A5847B6F}"/>
              </a:ext>
            </a:extLst>
          </p:cNvPr>
          <p:cNvPicPr>
            <a:picLocks noChangeAspect="1"/>
          </p:cNvPicPr>
          <p:nvPr/>
        </p:nvPicPr>
        <p:blipFill>
          <a:blip r:embed="rId3"/>
          <a:stretch>
            <a:fillRect/>
          </a:stretch>
        </p:blipFill>
        <p:spPr>
          <a:xfrm>
            <a:off x="545255" y="2134676"/>
            <a:ext cx="11135986" cy="3708912"/>
          </a:xfrm>
          <a:prstGeom prst="rect">
            <a:avLst/>
          </a:prstGeom>
        </p:spPr>
      </p:pic>
      <p:sp>
        <p:nvSpPr>
          <p:cNvPr id="5" name="Oval 4">
            <a:extLst>
              <a:ext uri="{FF2B5EF4-FFF2-40B4-BE49-F238E27FC236}">
                <a16:creationId xmlns:a16="http://schemas.microsoft.com/office/drawing/2014/main" id="{916FCD3D-8D5C-D162-F1D1-5FC88F0BE073}"/>
              </a:ext>
            </a:extLst>
          </p:cNvPr>
          <p:cNvSpPr/>
          <p:nvPr/>
        </p:nvSpPr>
        <p:spPr>
          <a:xfrm>
            <a:off x="2485979" y="4603294"/>
            <a:ext cx="7220042" cy="1240294"/>
          </a:xfrm>
          <a:prstGeom prst="ellipse">
            <a:avLst/>
          </a:prstGeom>
          <a:noFill/>
          <a:ln w="73025">
            <a:solidFill>
              <a:srgbClr val="00206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3856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Now the kicker: Let’s look at this </a:t>
            </a:r>
            <a:r>
              <a:rPr lang="en-US" sz="2000" i="1" dirty="0"/>
              <a:t>same</a:t>
            </a:r>
            <a:r>
              <a:rPr lang="en-US" sz="2000" dirty="0"/>
              <a:t> process just minutes later:</a:t>
            </a:r>
          </a:p>
          <a:p>
            <a:endParaRPr lang="en-US" sz="2000" dirty="0"/>
          </a:p>
          <a:p>
            <a:r>
              <a:rPr lang="en-US" sz="2000" dirty="0">
                <a:latin typeface="Consolas" panose="020B0609020204030204" pitchFamily="49" charset="0"/>
                <a:cs typeface="Consolas" panose="020B0609020204030204" pitchFamily="49" charset="0"/>
              </a:rPr>
              <a:t>perf top –p 66111</a:t>
            </a:r>
          </a:p>
          <a:p>
            <a:pPr marL="0" indent="0">
              <a:buNone/>
            </a:pPr>
            <a:endParaRPr lang="en-US" sz="2000" dirty="0"/>
          </a:p>
        </p:txBody>
      </p:sp>
      <p:pic>
        <p:nvPicPr>
          <p:cNvPr id="4" name="Picture 3">
            <a:extLst>
              <a:ext uri="{FF2B5EF4-FFF2-40B4-BE49-F238E27FC236}">
                <a16:creationId xmlns:a16="http://schemas.microsoft.com/office/drawing/2014/main" id="{CAF7256E-AFA2-7C04-4AFC-8DE2873D38DF}"/>
              </a:ext>
            </a:extLst>
          </p:cNvPr>
          <p:cNvPicPr>
            <a:picLocks noChangeAspect="1"/>
          </p:cNvPicPr>
          <p:nvPr/>
        </p:nvPicPr>
        <p:blipFill rotWithShape="1">
          <a:blip r:embed="rId3"/>
          <a:srcRect t="17041"/>
          <a:stretch/>
        </p:blipFill>
        <p:spPr>
          <a:xfrm>
            <a:off x="545255" y="2267249"/>
            <a:ext cx="11098127" cy="2307799"/>
          </a:xfrm>
          <a:prstGeom prst="rect">
            <a:avLst/>
          </a:prstGeom>
        </p:spPr>
      </p:pic>
      <p:sp>
        <p:nvSpPr>
          <p:cNvPr id="6" name="Oval 5">
            <a:extLst>
              <a:ext uri="{FF2B5EF4-FFF2-40B4-BE49-F238E27FC236}">
                <a16:creationId xmlns:a16="http://schemas.microsoft.com/office/drawing/2014/main" id="{9EB5B6BD-6A04-0CEE-23E0-87BDBAFA8477}"/>
              </a:ext>
            </a:extLst>
          </p:cNvPr>
          <p:cNvSpPr/>
          <p:nvPr/>
        </p:nvSpPr>
        <p:spPr>
          <a:xfrm>
            <a:off x="0" y="2871788"/>
            <a:ext cx="6588846" cy="661226"/>
          </a:xfrm>
          <a:prstGeom prst="ellipse">
            <a:avLst/>
          </a:prstGeom>
          <a:noFill/>
          <a:ln w="7302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8589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pic>
        <p:nvPicPr>
          <p:cNvPr id="6" name="Picture 5">
            <a:extLst>
              <a:ext uri="{FF2B5EF4-FFF2-40B4-BE49-F238E27FC236}">
                <a16:creationId xmlns:a16="http://schemas.microsoft.com/office/drawing/2014/main" id="{F0876CEC-2A98-6073-96E0-48A17E861C5C}"/>
              </a:ext>
            </a:extLst>
          </p:cNvPr>
          <p:cNvPicPr>
            <a:picLocks noChangeAspect="1"/>
          </p:cNvPicPr>
          <p:nvPr/>
        </p:nvPicPr>
        <p:blipFill rotWithShape="1">
          <a:blip r:embed="rId3"/>
          <a:srcRect b="4847"/>
          <a:stretch/>
        </p:blipFill>
        <p:spPr>
          <a:xfrm>
            <a:off x="1047334" y="1259954"/>
            <a:ext cx="10097331" cy="4155009"/>
          </a:xfrm>
          <a:prstGeom prst="rect">
            <a:avLst/>
          </a:prstGeom>
        </p:spPr>
      </p:pic>
      <p:sp>
        <p:nvSpPr>
          <p:cNvPr id="7" name="Oval 6">
            <a:extLst>
              <a:ext uri="{FF2B5EF4-FFF2-40B4-BE49-F238E27FC236}">
                <a16:creationId xmlns:a16="http://schemas.microsoft.com/office/drawing/2014/main" id="{2DE87304-A2CB-6F90-5293-A8A93C14B1A1}"/>
              </a:ext>
            </a:extLst>
          </p:cNvPr>
          <p:cNvSpPr/>
          <p:nvPr/>
        </p:nvSpPr>
        <p:spPr>
          <a:xfrm>
            <a:off x="2264110" y="1561720"/>
            <a:ext cx="2936539" cy="3010279"/>
          </a:xfrm>
          <a:prstGeom prst="ellipse">
            <a:avLst/>
          </a:prstGeom>
          <a:noFill/>
          <a:ln w="7302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82AAF30-EFB8-B0E6-DCA4-C1D7AB2DB956}"/>
              </a:ext>
            </a:extLst>
          </p:cNvPr>
          <p:cNvSpPr txBox="1"/>
          <p:nvPr/>
        </p:nvSpPr>
        <p:spPr>
          <a:xfrm>
            <a:off x="6096000" y="1785938"/>
            <a:ext cx="3605213" cy="369332"/>
          </a:xfrm>
          <a:prstGeom prst="rect">
            <a:avLst/>
          </a:prstGeom>
          <a:noFill/>
        </p:spPr>
        <p:txBody>
          <a:bodyPr wrap="square" rtlCol="0">
            <a:spAutoFit/>
          </a:bodyPr>
          <a:lstStyle/>
          <a:p>
            <a:r>
              <a:rPr lang="en-US" dirty="0">
                <a:solidFill>
                  <a:schemeClr val="accent4"/>
                </a:solidFill>
                <a:latin typeface="Consolas" panose="020B0609020204030204" pitchFamily="49" charset="0"/>
                <a:cs typeface="Consolas" panose="020B0609020204030204" pitchFamily="49" charset="0"/>
              </a:rPr>
              <a:t>crc32_iscsi_00</a:t>
            </a:r>
            <a:endParaRPr lang="en-US" dirty="0">
              <a:solidFill>
                <a:schemeClr val="accent4"/>
              </a:solidFill>
            </a:endParaRPr>
          </a:p>
        </p:txBody>
      </p:sp>
      <p:cxnSp>
        <p:nvCxnSpPr>
          <p:cNvPr id="10" name="Straight Arrow Connector 9">
            <a:extLst>
              <a:ext uri="{FF2B5EF4-FFF2-40B4-BE49-F238E27FC236}">
                <a16:creationId xmlns:a16="http://schemas.microsoft.com/office/drawing/2014/main" id="{D30EE15B-B72A-3F88-BB73-15A1D308EF6D}"/>
              </a:ext>
            </a:extLst>
          </p:cNvPr>
          <p:cNvCxnSpPr/>
          <p:nvPr/>
        </p:nvCxnSpPr>
        <p:spPr>
          <a:xfrm flipH="1">
            <a:off x="5172073" y="2014534"/>
            <a:ext cx="895351" cy="300038"/>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686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ISA-L has multiple CRC32 implementations – </a:t>
            </a:r>
            <a:r>
              <a:rPr lang="en-US" sz="2000" dirty="0" err="1"/>
              <a:t>ceph</a:t>
            </a:r>
            <a:r>
              <a:rPr lang="en-US" sz="2000" dirty="0"/>
              <a:t> uses </a:t>
            </a:r>
            <a:r>
              <a:rPr lang="en-US" sz="2000" dirty="0">
                <a:latin typeface="Consolas" panose="020B0609020204030204" pitchFamily="49" charset="0"/>
                <a:cs typeface="Consolas" panose="020B0609020204030204" pitchFamily="49" charset="0"/>
              </a:rPr>
              <a:t>crc32_iscsi_00</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crc32_iscsi_00</a:t>
            </a:r>
            <a:r>
              <a:rPr lang="en-US" sz="2000" dirty="0"/>
              <a:t>: Uses CPU’s native </a:t>
            </a:r>
            <a:r>
              <a:rPr lang="en-US" sz="2000" dirty="0">
                <a:latin typeface="Consolas" panose="020B0609020204030204" pitchFamily="49" charset="0"/>
                <a:cs typeface="Consolas" panose="020B0609020204030204" pitchFamily="49" charset="0"/>
              </a:rPr>
              <a:t>crc32</a:t>
            </a:r>
            <a:r>
              <a:rPr lang="en-US" sz="2000" dirty="0"/>
              <a:t> instructions</a:t>
            </a:r>
          </a:p>
          <a:p>
            <a:r>
              <a:rPr lang="en-US" sz="2000" dirty="0">
                <a:latin typeface="Consolas" panose="020B0609020204030204" pitchFamily="49" charset="0"/>
                <a:cs typeface="Consolas" panose="020B0609020204030204" pitchFamily="49" charset="0"/>
              </a:rPr>
              <a:t>crc32_iscsi_01</a:t>
            </a:r>
            <a:r>
              <a:rPr lang="en-US" sz="2000" dirty="0"/>
              <a:t>: Uses </a:t>
            </a:r>
            <a:r>
              <a:rPr lang="en-US" sz="2000" dirty="0" err="1">
                <a:latin typeface="Consolas" panose="020B0609020204030204" pitchFamily="49" charset="0"/>
                <a:cs typeface="Consolas" panose="020B0609020204030204" pitchFamily="49" charset="0"/>
              </a:rPr>
              <a:t>pclmulqdq</a:t>
            </a:r>
            <a:r>
              <a:rPr lang="en-US" sz="2000" dirty="0"/>
              <a:t> to vectorize folding of the message buffer</a:t>
            </a:r>
          </a:p>
          <a:p>
            <a:endParaRPr lang="en-US" sz="2000" dirty="0"/>
          </a:p>
          <a:p>
            <a:endParaRPr lang="en-US" sz="2000" dirty="0"/>
          </a:p>
          <a:p>
            <a:endParaRPr lang="en-US" sz="2000" dirty="0"/>
          </a:p>
        </p:txBody>
      </p:sp>
    </p:spTree>
    <p:extLst>
      <p:ext uri="{BB962C8B-B14F-4D97-AF65-F5344CB8AC3E}">
        <p14:creationId xmlns:p14="http://schemas.microsoft.com/office/powerpoint/2010/main" val="382683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3DC1-BB4A-AD65-3D22-E5F750C84108}"/>
              </a:ext>
            </a:extLst>
          </p:cNvPr>
          <p:cNvSpPr>
            <a:spLocks noGrp="1"/>
          </p:cNvSpPr>
          <p:nvPr>
            <p:ph type="title"/>
          </p:nvPr>
        </p:nvSpPr>
        <p:spPr/>
        <p:txBody>
          <a:bodyPr/>
          <a:lstStyle/>
          <a:p>
            <a:r>
              <a:rPr lang="en-US" dirty="0"/>
              <a:t>Here Today, Gone Tomorrow</a:t>
            </a:r>
          </a:p>
        </p:txBody>
      </p:sp>
      <p:sp>
        <p:nvSpPr>
          <p:cNvPr id="3" name="Text Placeholder 2">
            <a:extLst>
              <a:ext uri="{FF2B5EF4-FFF2-40B4-BE49-F238E27FC236}">
                <a16:creationId xmlns:a16="http://schemas.microsoft.com/office/drawing/2014/main" id="{8701D72F-FD8C-A487-F1DB-D15399931F69}"/>
              </a:ext>
            </a:extLst>
          </p:cNvPr>
          <p:cNvSpPr>
            <a:spLocks noGrp="1"/>
          </p:cNvSpPr>
          <p:nvPr>
            <p:ph type="body" sz="quarter" idx="13"/>
          </p:nvPr>
        </p:nvSpPr>
        <p:spPr>
          <a:xfrm>
            <a:off x="548618" y="1174293"/>
            <a:ext cx="10844436" cy="4251722"/>
          </a:xfrm>
        </p:spPr>
        <p:txBody>
          <a:bodyPr lIns="0" tIns="0" rIns="0" bIns="0"/>
          <a:lstStyle/>
          <a:p>
            <a:r>
              <a:rPr lang="en-US" sz="2000" dirty="0"/>
              <a:t>ISA-L has multiple CRC32 implementations – </a:t>
            </a:r>
            <a:r>
              <a:rPr lang="en-US" sz="2000" dirty="0" err="1"/>
              <a:t>ceph</a:t>
            </a:r>
            <a:r>
              <a:rPr lang="en-US" sz="2000" dirty="0"/>
              <a:t> uses </a:t>
            </a:r>
            <a:r>
              <a:rPr lang="en-US" sz="2000" dirty="0">
                <a:latin typeface="Consolas" panose="020B0609020204030204" pitchFamily="49" charset="0"/>
                <a:cs typeface="Consolas" panose="020B0609020204030204" pitchFamily="49" charset="0"/>
              </a:rPr>
              <a:t>crc32_iscsi_00</a:t>
            </a:r>
            <a:endParaRPr lang="en-US" sz="2000" dirty="0"/>
          </a:p>
          <a:p>
            <a:endParaRPr lang="en-US" sz="2000" dirty="0"/>
          </a:p>
          <a:p>
            <a:r>
              <a:rPr lang="en-US" sz="2000" dirty="0">
                <a:latin typeface="Consolas" panose="020B0609020204030204" pitchFamily="49" charset="0"/>
                <a:cs typeface="Consolas" panose="020B0609020204030204" pitchFamily="49" charset="0"/>
              </a:rPr>
              <a:t>crc32_iscsi_00</a:t>
            </a:r>
            <a:r>
              <a:rPr lang="en-US" sz="2000" dirty="0"/>
              <a:t>: Uses CPU’s native </a:t>
            </a:r>
            <a:r>
              <a:rPr lang="en-US" sz="2000" dirty="0">
                <a:latin typeface="Consolas" panose="020B0609020204030204" pitchFamily="49" charset="0"/>
                <a:cs typeface="Consolas" panose="020B0609020204030204" pitchFamily="49" charset="0"/>
              </a:rPr>
              <a:t>crc32</a:t>
            </a:r>
            <a:r>
              <a:rPr lang="en-US" sz="2000" dirty="0"/>
              <a:t> instructions</a:t>
            </a:r>
          </a:p>
          <a:p>
            <a:r>
              <a:rPr lang="en-US" sz="2000" dirty="0">
                <a:latin typeface="Consolas" panose="020B0609020204030204" pitchFamily="49" charset="0"/>
                <a:cs typeface="Consolas" panose="020B0609020204030204" pitchFamily="49" charset="0"/>
              </a:rPr>
              <a:t>crc32_iscsi_01</a:t>
            </a:r>
            <a:r>
              <a:rPr lang="en-US" sz="2000" dirty="0"/>
              <a:t>: Uses </a:t>
            </a:r>
            <a:r>
              <a:rPr lang="en-US" sz="2000" dirty="0" err="1">
                <a:latin typeface="Consolas" panose="020B0609020204030204" pitchFamily="49" charset="0"/>
                <a:cs typeface="Consolas" panose="020B0609020204030204" pitchFamily="49" charset="0"/>
              </a:rPr>
              <a:t>pclmulqdq</a:t>
            </a:r>
            <a:r>
              <a:rPr lang="en-US" sz="2000" dirty="0"/>
              <a:t> to vectorize folding of the message buffer</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err="1">
                <a:latin typeface="Consolas" panose="020B0609020204030204" pitchFamily="49" charset="0"/>
                <a:cs typeface="Consolas" panose="020B0609020204030204" pitchFamily="49" charset="0"/>
              </a:rPr>
              <a:t>pclmulqdq</a:t>
            </a:r>
            <a:r>
              <a:rPr lang="en-US" sz="2000" dirty="0"/>
              <a:t> version also benefits from a smaller look-up table and hence pollutes L1D$ less </a:t>
            </a:r>
          </a:p>
          <a:p>
            <a:pPr marL="0" indent="0">
              <a:buNone/>
            </a:pPr>
            <a:endParaRPr lang="en-US" sz="2000" dirty="0"/>
          </a:p>
          <a:p>
            <a:endParaRPr lang="en-US" sz="2000" dirty="0"/>
          </a:p>
          <a:p>
            <a:endParaRPr lang="en-US" sz="2000" dirty="0"/>
          </a:p>
          <a:p>
            <a:endParaRPr lang="en-US" sz="2000" dirty="0"/>
          </a:p>
        </p:txBody>
      </p:sp>
      <p:graphicFrame>
        <p:nvGraphicFramePr>
          <p:cNvPr id="4" name="Table 3">
            <a:extLst>
              <a:ext uri="{FF2B5EF4-FFF2-40B4-BE49-F238E27FC236}">
                <a16:creationId xmlns:a16="http://schemas.microsoft.com/office/drawing/2014/main" id="{ABF4A1A8-E7A2-4056-BCCF-2319FAB292A3}"/>
              </a:ext>
            </a:extLst>
          </p:cNvPr>
          <p:cNvGraphicFramePr>
            <a:graphicFrameLocks noGrp="1"/>
          </p:cNvGraphicFramePr>
          <p:nvPr/>
        </p:nvGraphicFramePr>
        <p:xfrm>
          <a:off x="673782" y="2501900"/>
          <a:ext cx="10844436" cy="1854200"/>
        </p:xfrm>
        <a:graphic>
          <a:graphicData uri="http://schemas.openxmlformats.org/drawingml/2006/table">
            <a:tbl>
              <a:tblPr firstRow="1" bandRow="1">
                <a:tableStyleId>{5C22544A-7EE6-4342-B048-85BDC9FD1C3A}</a:tableStyleId>
              </a:tblPr>
              <a:tblGrid>
                <a:gridCol w="3614812">
                  <a:extLst>
                    <a:ext uri="{9D8B030D-6E8A-4147-A177-3AD203B41FA5}">
                      <a16:colId xmlns:a16="http://schemas.microsoft.com/office/drawing/2014/main" val="2452047605"/>
                    </a:ext>
                  </a:extLst>
                </a:gridCol>
                <a:gridCol w="3614812">
                  <a:extLst>
                    <a:ext uri="{9D8B030D-6E8A-4147-A177-3AD203B41FA5}">
                      <a16:colId xmlns:a16="http://schemas.microsoft.com/office/drawing/2014/main" val="3955300626"/>
                    </a:ext>
                  </a:extLst>
                </a:gridCol>
                <a:gridCol w="3614812">
                  <a:extLst>
                    <a:ext uri="{9D8B030D-6E8A-4147-A177-3AD203B41FA5}">
                      <a16:colId xmlns:a16="http://schemas.microsoft.com/office/drawing/2014/main" val="1519238999"/>
                    </a:ext>
                  </a:extLst>
                </a:gridCol>
              </a:tblGrid>
              <a:tr h="370840">
                <a:tc>
                  <a:txBody>
                    <a:bodyPr/>
                    <a:lstStyle/>
                    <a:p>
                      <a:r>
                        <a:rPr lang="en-US" dirty="0"/>
                        <a:t>CPU</a:t>
                      </a:r>
                    </a:p>
                  </a:txBody>
                  <a:tcPr/>
                </a:tc>
                <a:tc>
                  <a:txBody>
                    <a:bodyPr/>
                    <a:lstStyle/>
                    <a:p>
                      <a:r>
                        <a:rPr lang="en-US" dirty="0">
                          <a:latin typeface="Consolas" panose="020B0609020204030204" pitchFamily="49" charset="0"/>
                          <a:cs typeface="Consolas" panose="020B0609020204030204" pitchFamily="49" charset="0"/>
                        </a:rPr>
                        <a:t>crc32_iscsi_00</a:t>
                      </a:r>
                    </a:p>
                  </a:txBody>
                  <a:tcPr/>
                </a:tc>
                <a:tc>
                  <a:txBody>
                    <a:bodyPr/>
                    <a:lstStyle/>
                    <a:p>
                      <a:r>
                        <a:rPr lang="en-US" dirty="0">
                          <a:latin typeface="Consolas" panose="020B0609020204030204" pitchFamily="49" charset="0"/>
                          <a:cs typeface="Consolas" panose="020B0609020204030204" pitchFamily="49" charset="0"/>
                        </a:rPr>
                        <a:t>crc32_iscsi_01</a:t>
                      </a:r>
                    </a:p>
                  </a:txBody>
                  <a:tcPr/>
                </a:tc>
                <a:extLst>
                  <a:ext uri="{0D108BD9-81ED-4DB2-BD59-A6C34878D82A}">
                    <a16:rowId xmlns:a16="http://schemas.microsoft.com/office/drawing/2014/main" val="2574628140"/>
                  </a:ext>
                </a:extLst>
              </a:tr>
              <a:tr h="370840">
                <a:tc>
                  <a:txBody>
                    <a:bodyPr/>
                    <a:lstStyle/>
                    <a:p>
                      <a:r>
                        <a:rPr lang="en-US" dirty="0"/>
                        <a:t>Vendor A, Server Gen 2 </a:t>
                      </a:r>
                      <a:r>
                        <a:rPr lang="en-US" dirty="0" err="1"/>
                        <a:t>uArch</a:t>
                      </a:r>
                      <a:endParaRPr lang="en-US" dirty="0"/>
                    </a:p>
                  </a:txBody>
                  <a:tcPr/>
                </a:tc>
                <a:tc>
                  <a:txBody>
                    <a:bodyPr/>
                    <a:lstStyle/>
                    <a:p>
                      <a:r>
                        <a:rPr lang="en-US" dirty="0"/>
                        <a:t>10241 MB/s</a:t>
                      </a:r>
                    </a:p>
                  </a:txBody>
                  <a:tcPr/>
                </a:tc>
                <a:tc>
                  <a:txBody>
                    <a:bodyPr/>
                    <a:lstStyle/>
                    <a:p>
                      <a:r>
                        <a:rPr lang="en-US" dirty="0"/>
                        <a:t>13500 MB/s (+31%)</a:t>
                      </a:r>
                    </a:p>
                  </a:txBody>
                  <a:tcPr/>
                </a:tc>
                <a:extLst>
                  <a:ext uri="{0D108BD9-81ED-4DB2-BD59-A6C34878D82A}">
                    <a16:rowId xmlns:a16="http://schemas.microsoft.com/office/drawing/2014/main" val="1408612249"/>
                  </a:ext>
                </a:extLst>
              </a:tr>
              <a:tr h="370840">
                <a:tc>
                  <a:txBody>
                    <a:bodyPr/>
                    <a:lstStyle/>
                    <a:p>
                      <a:r>
                        <a:rPr lang="en-US" dirty="0"/>
                        <a:t>Vendor A, Server Gen 3 </a:t>
                      </a:r>
                      <a:r>
                        <a:rPr lang="en-US" dirty="0" err="1"/>
                        <a:t>uArch</a:t>
                      </a:r>
                      <a:endParaRPr 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dk1"/>
                          </a:solidFill>
                          <a:effectLst/>
                          <a:latin typeface="+mn-lt"/>
                          <a:ea typeface="+mn-ea"/>
                          <a:cs typeface="+mn-cs"/>
                        </a:rPr>
                        <a:t>21645 </a:t>
                      </a:r>
                      <a:r>
                        <a:rPr lang="en-US" dirty="0"/>
                        <a:t>MB/s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olidFill>
                            <a:schemeClr val="dk1"/>
                          </a:solidFill>
                          <a:effectLst/>
                          <a:latin typeface="+mn-lt"/>
                          <a:ea typeface="+mn-ea"/>
                          <a:cs typeface="+mn-cs"/>
                        </a:rPr>
                        <a:t>21469 </a:t>
                      </a:r>
                      <a:r>
                        <a:rPr lang="en-US" dirty="0"/>
                        <a:t>MB/s (wash)</a:t>
                      </a:r>
                    </a:p>
                  </a:txBody>
                  <a:tcPr/>
                </a:tc>
                <a:extLst>
                  <a:ext uri="{0D108BD9-81ED-4DB2-BD59-A6C34878D82A}">
                    <a16:rowId xmlns:a16="http://schemas.microsoft.com/office/drawing/2014/main" val="4209873488"/>
                  </a:ext>
                </a:extLst>
              </a:tr>
              <a:tr h="370840">
                <a:tc>
                  <a:txBody>
                    <a:bodyPr/>
                    <a:lstStyle/>
                    <a:p>
                      <a:r>
                        <a:rPr lang="en-US" dirty="0"/>
                        <a:t>Vendor B, Personal Laptop</a:t>
                      </a:r>
                    </a:p>
                  </a:txBody>
                  <a:tcPr/>
                </a:tc>
                <a:tc>
                  <a:txBody>
                    <a:bodyPr/>
                    <a:lstStyle/>
                    <a:p>
                      <a:r>
                        <a:rPr lang="en-US" dirty="0"/>
                        <a:t>14691 MB/s</a:t>
                      </a:r>
                    </a:p>
                  </a:txBody>
                  <a:tcPr/>
                </a:tc>
                <a:tc>
                  <a:txBody>
                    <a:bodyPr/>
                    <a:lstStyle/>
                    <a:p>
                      <a:r>
                        <a:rPr lang="en-US" dirty="0"/>
                        <a:t>21084 MB/s (+43%)</a:t>
                      </a:r>
                    </a:p>
                  </a:txBody>
                  <a:tcPr/>
                </a:tc>
                <a:extLst>
                  <a:ext uri="{0D108BD9-81ED-4DB2-BD59-A6C34878D82A}">
                    <a16:rowId xmlns:a16="http://schemas.microsoft.com/office/drawing/2014/main" val="1068461823"/>
                  </a:ext>
                </a:extLst>
              </a:tr>
              <a:tr h="370840">
                <a:tc>
                  <a:txBody>
                    <a:bodyPr/>
                    <a:lstStyle/>
                    <a:p>
                      <a:r>
                        <a:rPr lang="en-US" dirty="0"/>
                        <a:t>Vendor B, Low Power/Edge</a:t>
                      </a:r>
                    </a:p>
                  </a:txBody>
                  <a:tcPr/>
                </a:tc>
                <a:tc>
                  <a:txBody>
                    <a:bodyPr/>
                    <a:lstStyle/>
                    <a:p>
                      <a:r>
                        <a:rPr lang="en-US" dirty="0"/>
                        <a:t>2887 MB/s</a:t>
                      </a:r>
                    </a:p>
                  </a:txBody>
                  <a:tcPr/>
                </a:tc>
                <a:tc>
                  <a:txBody>
                    <a:bodyPr/>
                    <a:lstStyle/>
                    <a:p>
                      <a:r>
                        <a:rPr lang="en-US" dirty="0"/>
                        <a:t>3664 MB/s (+26%)</a:t>
                      </a:r>
                    </a:p>
                  </a:txBody>
                  <a:tcPr/>
                </a:tc>
                <a:extLst>
                  <a:ext uri="{0D108BD9-81ED-4DB2-BD59-A6C34878D82A}">
                    <a16:rowId xmlns:a16="http://schemas.microsoft.com/office/drawing/2014/main" val="2859564975"/>
                  </a:ext>
                </a:extLst>
              </a:tr>
            </a:tbl>
          </a:graphicData>
        </a:graphic>
      </p:graphicFrame>
    </p:spTree>
    <p:extLst>
      <p:ext uri="{BB962C8B-B14F-4D97-AF65-F5344CB8AC3E}">
        <p14:creationId xmlns:p14="http://schemas.microsoft.com/office/powerpoint/2010/main" val="3873006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Here Today, Gone Tomorrow</a:t>
            </a:r>
          </a:p>
        </p:txBody>
      </p:sp>
      <p:sp>
        <p:nvSpPr>
          <p:cNvPr id="4" name="Text Placeholder 5">
            <a:extLst>
              <a:ext uri="{FF2B5EF4-FFF2-40B4-BE49-F238E27FC236}">
                <a16:creationId xmlns:a16="http://schemas.microsoft.com/office/drawing/2014/main" id="{DDBA35AB-D1AD-36BD-EB04-718AE545D01F}"/>
              </a:ext>
            </a:extLst>
          </p:cNvPr>
          <p:cNvSpPr>
            <a:spLocks noGrp="1"/>
          </p:cNvSpPr>
          <p:nvPr>
            <p:ph type="body" sz="quarter" idx="13"/>
          </p:nvPr>
        </p:nvSpPr>
        <p:spPr>
          <a:xfrm>
            <a:off x="548619" y="1174293"/>
            <a:ext cx="11028338" cy="4249136"/>
          </a:xfrm>
        </p:spPr>
        <p:txBody>
          <a:bodyPr lIns="0" tIns="0" rIns="0" bIns="0"/>
          <a:lstStyle/>
          <a:p>
            <a:pPr rtl="0">
              <a:buSzPct val="100000"/>
            </a:pPr>
            <a:r>
              <a:rPr lang="en-US" sz="2000" dirty="0">
                <a:solidFill>
                  <a:srgbClr val="22232F"/>
                </a:solidFill>
                <a:highlight>
                  <a:srgbClr val="FFFFFF"/>
                </a:highlight>
                <a:latin typeface="+mj-lt"/>
              </a:rPr>
              <a:t>Do not copy </a:t>
            </a:r>
            <a:r>
              <a:rPr lang="en-US" sz="2000" dirty="0" err="1">
                <a:solidFill>
                  <a:srgbClr val="22232F"/>
                </a:solidFill>
                <a:highlight>
                  <a:srgbClr val="FFFFFF"/>
                </a:highlight>
                <a:latin typeface="+mj-lt"/>
              </a:rPr>
              <a:t>ceph.conf</a:t>
            </a:r>
            <a:r>
              <a:rPr lang="en-US" sz="2000" dirty="0">
                <a:solidFill>
                  <a:srgbClr val="22232F"/>
                </a:solidFill>
                <a:highlight>
                  <a:srgbClr val="FFFFFF"/>
                </a:highlight>
                <a:latin typeface="+mj-lt"/>
              </a:rPr>
              <a:t> changes from online unless you understand why and what they do!</a:t>
            </a:r>
          </a:p>
          <a:p>
            <a:pPr rtl="0">
              <a:buSzPct val="100000"/>
            </a:pPr>
            <a:endParaRPr lang="en-US" sz="2000" dirty="0">
              <a:solidFill>
                <a:srgbClr val="22232F"/>
              </a:solidFill>
              <a:highlight>
                <a:srgbClr val="FFFFFF"/>
              </a:highlight>
              <a:latin typeface="+mj-lt"/>
            </a:endParaRPr>
          </a:p>
          <a:p>
            <a:pPr rtl="0">
              <a:buSzPct val="100000"/>
            </a:pPr>
            <a:r>
              <a:rPr lang="en-US" sz="2000" dirty="0">
                <a:solidFill>
                  <a:srgbClr val="22232F"/>
                </a:solidFill>
                <a:highlight>
                  <a:srgbClr val="FFFFFF"/>
                </a:highlight>
                <a:latin typeface="+mj-lt"/>
              </a:rPr>
              <a:t>Adapt </a:t>
            </a:r>
            <a:r>
              <a:rPr lang="en-US" sz="1400" dirty="0" err="1">
                <a:solidFill>
                  <a:srgbClr val="000000"/>
                </a:solidFill>
                <a:effectLst/>
                <a:latin typeface="Menlo" panose="020B0609030804020204" pitchFamily="49" charset="0"/>
              </a:rPr>
              <a:t>osd_op_thread_suicide_timeout</a:t>
            </a:r>
            <a:r>
              <a:rPr lang="en-US" sz="1400" dirty="0">
                <a:solidFill>
                  <a:srgbClr val="000000"/>
                </a:solidFill>
                <a:effectLst/>
                <a:latin typeface="Menlo" panose="020B0609030804020204" pitchFamily="49" charset="0"/>
              </a:rPr>
              <a:t> </a:t>
            </a:r>
            <a:r>
              <a:rPr lang="en-US" sz="2000" dirty="0">
                <a:solidFill>
                  <a:srgbClr val="22232F"/>
                </a:solidFill>
                <a:effectLst/>
                <a:highlight>
                  <a:srgbClr val="FFFFFF"/>
                </a:highlight>
                <a:latin typeface="+mj-lt"/>
              </a:rPr>
              <a:t>to HDD/SSD use cases, set </a:t>
            </a:r>
            <a:r>
              <a:rPr lang="en-US" sz="2000" dirty="0">
                <a:solidFill>
                  <a:srgbClr val="22232F"/>
                </a:solidFill>
                <a:highlight>
                  <a:srgbClr val="FFFFFF"/>
                </a:highlight>
                <a:latin typeface="+mj-lt"/>
              </a:rPr>
              <a:t>SSD case to something less than 30s</a:t>
            </a:r>
          </a:p>
          <a:p>
            <a:pPr rtl="0">
              <a:buSzPct val="100000"/>
            </a:pPr>
            <a:endParaRPr lang="en-US" sz="2000" dirty="0">
              <a:solidFill>
                <a:srgbClr val="22232F"/>
              </a:solidFill>
              <a:highlight>
                <a:srgbClr val="FFFFFF"/>
              </a:highlight>
              <a:latin typeface="+mj-lt"/>
            </a:endParaRPr>
          </a:p>
          <a:p>
            <a:pPr rtl="0">
              <a:buSzPct val="100000"/>
            </a:pPr>
            <a:r>
              <a:rPr lang="en-US" sz="2000" dirty="0">
                <a:solidFill>
                  <a:srgbClr val="22232F"/>
                </a:solidFill>
                <a:highlight>
                  <a:srgbClr val="FFFFFF"/>
                </a:highlight>
                <a:latin typeface="+mj-lt"/>
              </a:rPr>
              <a:t>Is it time to change the default CRC32 implementation?</a:t>
            </a:r>
          </a:p>
          <a:p>
            <a:pPr rtl="0">
              <a:buSzPct val="100000"/>
            </a:pPr>
            <a:endParaRPr lang="en-US" sz="2000" dirty="0">
              <a:solidFill>
                <a:srgbClr val="22232F"/>
              </a:solidFill>
              <a:highlight>
                <a:srgbClr val="FFFFFF"/>
              </a:highlight>
              <a:latin typeface="+mj-lt"/>
            </a:endParaRPr>
          </a:p>
          <a:p>
            <a:pPr rtl="0">
              <a:buSzPct val="100000"/>
            </a:pPr>
            <a:r>
              <a:rPr lang="en-US" sz="2000" dirty="0">
                <a:solidFill>
                  <a:srgbClr val="22232F"/>
                </a:solidFill>
                <a:highlight>
                  <a:srgbClr val="FFFFFF"/>
                </a:highlight>
                <a:latin typeface="+mj-lt"/>
              </a:rPr>
              <a:t>It is important to have time-series- based telemetry </a:t>
            </a:r>
            <a:r>
              <a:rPr lang="en-US" sz="2000">
                <a:solidFill>
                  <a:srgbClr val="22232F"/>
                </a:solidFill>
                <a:highlight>
                  <a:srgbClr val="FFFFFF"/>
                </a:highlight>
                <a:latin typeface="+mj-lt"/>
              </a:rPr>
              <a:t>to identify </a:t>
            </a:r>
            <a:r>
              <a:rPr lang="en-US" sz="2000" dirty="0">
                <a:solidFill>
                  <a:srgbClr val="22232F"/>
                </a:solidFill>
                <a:highlight>
                  <a:srgbClr val="FFFFFF"/>
                </a:highlight>
                <a:latin typeface="+mj-lt"/>
              </a:rPr>
              <a:t>issues that come and go</a:t>
            </a:r>
          </a:p>
        </p:txBody>
      </p:sp>
    </p:spTree>
    <p:extLst>
      <p:ext uri="{BB962C8B-B14F-4D97-AF65-F5344CB8AC3E}">
        <p14:creationId xmlns:p14="http://schemas.microsoft.com/office/powerpoint/2010/main" val="477246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D162-C190-FBD3-E2EC-C5688A44FE8C}"/>
              </a:ext>
            </a:extLst>
          </p:cNvPr>
          <p:cNvSpPr>
            <a:spLocks noGrp="1"/>
          </p:cNvSpPr>
          <p:nvPr>
            <p:ph type="title"/>
          </p:nvPr>
        </p:nvSpPr>
        <p:spPr/>
        <p:txBody>
          <a:bodyPr/>
          <a:lstStyle/>
          <a:p>
            <a:r>
              <a:rPr lang="en-US" dirty="0"/>
              <a:t>Designing for Scale: Pure L3 fabrics</a:t>
            </a:r>
          </a:p>
        </p:txBody>
      </p:sp>
      <p:sp>
        <p:nvSpPr>
          <p:cNvPr id="3" name="Text Placeholder 2">
            <a:extLst>
              <a:ext uri="{FF2B5EF4-FFF2-40B4-BE49-F238E27FC236}">
                <a16:creationId xmlns:a16="http://schemas.microsoft.com/office/drawing/2014/main" id="{CF3024E7-0A47-28B5-00B2-9CB00AF0776C}"/>
              </a:ext>
            </a:extLst>
          </p:cNvPr>
          <p:cNvSpPr>
            <a:spLocks noGrp="1"/>
          </p:cNvSpPr>
          <p:nvPr>
            <p:ph type="body" sz="quarter" idx="13"/>
          </p:nvPr>
        </p:nvSpPr>
        <p:spPr>
          <a:xfrm>
            <a:off x="548619" y="1174293"/>
            <a:ext cx="5843016" cy="4251722"/>
          </a:xfrm>
        </p:spPr>
        <p:txBody>
          <a:bodyPr lIns="0" tIns="0" rIns="0" bIns="0"/>
          <a:lstStyle/>
          <a:p>
            <a:r>
              <a:rPr lang="en-US" sz="2400" dirty="0"/>
              <a:t>Formatted and rebuilt all ~20K of our production OSDs when upgrading to Quincy: the network made it possible</a:t>
            </a:r>
          </a:p>
          <a:p>
            <a:endParaRPr lang="en-US" sz="2400" dirty="0"/>
          </a:p>
          <a:p>
            <a:r>
              <a:rPr lang="en-US" sz="2400" dirty="0"/>
              <a:t>L3 fabric unifies disparate networks (control, data, storage planes, …) usually prominent in VM+RBD deployments, thus allowing for either fewer links or more available bandwidth</a:t>
            </a:r>
          </a:p>
          <a:p>
            <a:endParaRPr lang="en-US" sz="2400" dirty="0"/>
          </a:p>
          <a:p>
            <a:r>
              <a:rPr lang="en-US" sz="2400" dirty="0"/>
              <a:t>Ancillary benefits incl. making rack/host movement in the data center more trivial</a:t>
            </a:r>
          </a:p>
        </p:txBody>
      </p:sp>
      <p:pic>
        <p:nvPicPr>
          <p:cNvPr id="7" name="Picture 6">
            <a:extLst>
              <a:ext uri="{FF2B5EF4-FFF2-40B4-BE49-F238E27FC236}">
                <a16:creationId xmlns:a16="http://schemas.microsoft.com/office/drawing/2014/main" id="{2D2B26F2-FA67-E4A8-5BA0-45AC3A945E49}"/>
              </a:ext>
            </a:extLst>
          </p:cNvPr>
          <p:cNvPicPr>
            <a:picLocks noChangeAspect="1"/>
          </p:cNvPicPr>
          <p:nvPr/>
        </p:nvPicPr>
        <p:blipFill>
          <a:blip r:embed="rId3"/>
          <a:stretch>
            <a:fillRect/>
          </a:stretch>
        </p:blipFill>
        <p:spPr>
          <a:xfrm>
            <a:off x="6691537" y="1246433"/>
            <a:ext cx="4951845" cy="4365134"/>
          </a:xfrm>
          <a:prstGeom prst="rect">
            <a:avLst/>
          </a:prstGeom>
        </p:spPr>
      </p:pic>
      <p:sp>
        <p:nvSpPr>
          <p:cNvPr id="8" name="Rectangle 7">
            <a:extLst>
              <a:ext uri="{FF2B5EF4-FFF2-40B4-BE49-F238E27FC236}">
                <a16:creationId xmlns:a16="http://schemas.microsoft.com/office/drawing/2014/main" id="{FE308D45-F45F-6F61-BA88-BE2FA6B5E239}"/>
              </a:ext>
            </a:extLst>
          </p:cNvPr>
          <p:cNvSpPr/>
          <p:nvPr/>
        </p:nvSpPr>
        <p:spPr>
          <a:xfrm>
            <a:off x="6963049" y="5186159"/>
            <a:ext cx="4477695" cy="91440"/>
          </a:xfrm>
          <a:prstGeom prst="rect">
            <a:avLst/>
          </a:prstGeom>
          <a:solidFill>
            <a:schemeClr val="bg1"/>
          </a:solid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9211EC9-3826-7309-C9F3-BD2502BCAB5D}"/>
              </a:ext>
            </a:extLst>
          </p:cNvPr>
          <p:cNvSpPr/>
          <p:nvPr/>
        </p:nvSpPr>
        <p:spPr>
          <a:xfrm>
            <a:off x="9508600" y="2371267"/>
            <a:ext cx="282877" cy="83127"/>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CBA8CB8-AA92-A164-839D-E734C1506FA2}"/>
              </a:ext>
            </a:extLst>
          </p:cNvPr>
          <p:cNvSpPr/>
          <p:nvPr/>
        </p:nvSpPr>
        <p:spPr>
          <a:xfrm flipV="1">
            <a:off x="9769258" y="2483327"/>
            <a:ext cx="27432" cy="198119"/>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43091FE-A977-F3E5-E083-C7B0BECA6C52}"/>
              </a:ext>
            </a:extLst>
          </p:cNvPr>
          <p:cNvSpPr/>
          <p:nvPr/>
        </p:nvSpPr>
        <p:spPr>
          <a:xfrm>
            <a:off x="9199756" y="2371267"/>
            <a:ext cx="485125" cy="114992"/>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9419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BC5F1446-981E-B17E-1DE9-D152626D6689}"/>
              </a:ext>
            </a:extLst>
          </p:cNvPr>
          <p:cNvSpPr txBox="1"/>
          <p:nvPr/>
        </p:nvSpPr>
        <p:spPr>
          <a:xfrm>
            <a:off x="548640" y="1609344"/>
            <a:ext cx="8147304" cy="738664"/>
          </a:xfrm>
          <a:prstGeom prst="rect">
            <a:avLst/>
          </a:prstGeom>
          <a:solidFill>
            <a:schemeClr val="bg1">
              <a:alpha val="50000"/>
            </a:schemeClr>
          </a:solidFill>
        </p:spPr>
        <p:txBody>
          <a:bodyPr wrap="square" lIns="0" tIns="0" rIns="0" bIns="0">
            <a:spAutoFit/>
          </a:bodyPr>
          <a:lstStyle/>
          <a:p>
            <a:pPr rtl="0">
              <a:spcBef>
                <a:spcPts val="0"/>
              </a:spcBef>
              <a:spcAft>
                <a:spcPts val="0"/>
              </a:spcAft>
            </a:pPr>
            <a:r>
              <a:rPr lang="en-US" sz="2400" b="1" i="0" u="none" strike="noStrike" dirty="0">
                <a:effectLst/>
                <a:latin typeface="Arial" panose="020B0604020202020204" pitchFamily="34" charset="0"/>
              </a:rPr>
              <a:t>We’re hiring!</a:t>
            </a:r>
            <a:endParaRPr lang="en-US" sz="2400" b="0" dirty="0">
              <a:effectLst/>
            </a:endParaRPr>
          </a:p>
          <a:p>
            <a:pPr rtl="0">
              <a:spcBef>
                <a:spcPts val="0"/>
              </a:spcBef>
              <a:spcAft>
                <a:spcPts val="0"/>
              </a:spcAft>
            </a:pPr>
            <a:r>
              <a:rPr lang="en-US" sz="2400" b="1" i="0" u="sng" strike="noStrike" dirty="0">
                <a:solidFill>
                  <a:srgbClr val="00B0F0"/>
                </a:solidFill>
                <a:effectLst/>
                <a:latin typeface="Arial" panose="020B0604020202020204" pitchFamily="34" charset="0"/>
                <a:hlinkClick r:id="rId3">
                  <a:extLst>
                    <a:ext uri="{A12FA001-AC4F-418D-AE19-62706E023703}">
                      <ahyp:hlinkClr xmlns:ahyp="http://schemas.microsoft.com/office/drawing/2018/hyperlinkcolor" val="tx"/>
                    </a:ext>
                  </a:extLst>
                </a:hlinkClick>
              </a:rPr>
              <a:t>https://www.bloomberg.com/careers</a:t>
            </a:r>
            <a:endParaRPr lang="en-US" sz="2400" b="0" dirty="0">
              <a:solidFill>
                <a:srgbClr val="00B0F0"/>
              </a:solidFill>
              <a:effectLst/>
            </a:endParaRPr>
          </a:p>
        </p:txBody>
      </p:sp>
    </p:spTree>
    <p:extLst>
      <p:ext uri="{BB962C8B-B14F-4D97-AF65-F5344CB8AC3E}">
        <p14:creationId xmlns:p14="http://schemas.microsoft.com/office/powerpoint/2010/main" val="27460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42FB-4A10-3055-460D-BA7EC927D355}"/>
              </a:ext>
            </a:extLst>
          </p:cNvPr>
          <p:cNvSpPr>
            <a:spLocks noGrp="1"/>
          </p:cNvSpPr>
          <p:nvPr>
            <p:ph type="title"/>
          </p:nvPr>
        </p:nvSpPr>
        <p:spPr/>
        <p:txBody>
          <a:bodyPr/>
          <a:lstStyle/>
          <a:p>
            <a:pPr algn="l"/>
            <a:r>
              <a:rPr lang="en-US" dirty="0"/>
              <a:t>A Story on Swapping</a:t>
            </a:r>
          </a:p>
        </p:txBody>
      </p:sp>
    </p:spTree>
    <p:extLst>
      <p:ext uri="{BB962C8B-B14F-4D97-AF65-F5344CB8AC3E}">
        <p14:creationId xmlns:p14="http://schemas.microsoft.com/office/powerpoint/2010/main" val="250775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284795" cy="4412892"/>
          </a:xfrm>
        </p:spPr>
        <p:txBody>
          <a:bodyPr lIns="0" tIns="0" rIns="0" bIns="0"/>
          <a:lstStyle/>
          <a:p>
            <a:r>
              <a:rPr lang="en-US" sz="2000" dirty="0"/>
              <a:t>In 2022-2023, we underwent an initiative to renovate our </a:t>
            </a:r>
            <a:r>
              <a:rPr lang="en-US" sz="2000" dirty="0" err="1"/>
              <a:t>Ceph</a:t>
            </a:r>
            <a:r>
              <a:rPr lang="en-US" sz="2000" dirty="0"/>
              <a:t> clusters running RBD workloads...</a:t>
            </a:r>
          </a:p>
        </p:txBody>
      </p:sp>
      <p:pic>
        <p:nvPicPr>
          <p:cNvPr id="3" name="Picture 2">
            <a:extLst>
              <a:ext uri="{FF2B5EF4-FFF2-40B4-BE49-F238E27FC236}">
                <a16:creationId xmlns:a16="http://schemas.microsoft.com/office/drawing/2014/main" id="{FE929144-87D2-3B0F-BFEC-88E813110C0B}"/>
              </a:ext>
            </a:extLst>
          </p:cNvPr>
          <p:cNvPicPr>
            <a:picLocks noChangeAspect="1"/>
          </p:cNvPicPr>
          <p:nvPr/>
        </p:nvPicPr>
        <p:blipFill rotWithShape="1">
          <a:blip r:embed="rId3"/>
          <a:srcRect r="87978"/>
          <a:stretch/>
        </p:blipFill>
        <p:spPr>
          <a:xfrm>
            <a:off x="1006919" y="1657689"/>
            <a:ext cx="1223664" cy="3929495"/>
          </a:xfrm>
          <a:prstGeom prst="rect">
            <a:avLst/>
          </a:prstGeom>
        </p:spPr>
      </p:pic>
    </p:spTree>
    <p:extLst>
      <p:ext uri="{BB962C8B-B14F-4D97-AF65-F5344CB8AC3E}">
        <p14:creationId xmlns:p14="http://schemas.microsoft.com/office/powerpoint/2010/main" val="1613436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284795" cy="4412892"/>
          </a:xfrm>
        </p:spPr>
        <p:txBody>
          <a:bodyPr lIns="0" tIns="0" rIns="0" bIns="0"/>
          <a:lstStyle/>
          <a:p>
            <a:r>
              <a:rPr lang="en-US" sz="2000" dirty="0"/>
              <a:t>In 2022-2023, we underwent an initiative to renovate our </a:t>
            </a:r>
            <a:r>
              <a:rPr lang="en-US" sz="2000" dirty="0" err="1"/>
              <a:t>Ceph</a:t>
            </a:r>
            <a:r>
              <a:rPr lang="en-US" sz="2000" dirty="0"/>
              <a:t> clusters running RBD workloads...</a:t>
            </a:r>
          </a:p>
        </p:txBody>
      </p:sp>
      <p:pic>
        <p:nvPicPr>
          <p:cNvPr id="3" name="Picture 2">
            <a:extLst>
              <a:ext uri="{FF2B5EF4-FFF2-40B4-BE49-F238E27FC236}">
                <a16:creationId xmlns:a16="http://schemas.microsoft.com/office/drawing/2014/main" id="{FE929144-87D2-3B0F-BFEC-88E813110C0B}"/>
              </a:ext>
            </a:extLst>
          </p:cNvPr>
          <p:cNvPicPr>
            <a:picLocks noChangeAspect="1"/>
          </p:cNvPicPr>
          <p:nvPr/>
        </p:nvPicPr>
        <p:blipFill rotWithShape="1">
          <a:blip r:embed="rId3"/>
          <a:srcRect r="25771"/>
          <a:stretch/>
        </p:blipFill>
        <p:spPr>
          <a:xfrm>
            <a:off x="1006918" y="1657689"/>
            <a:ext cx="7555191" cy="3929495"/>
          </a:xfrm>
          <a:prstGeom prst="rect">
            <a:avLst/>
          </a:prstGeom>
        </p:spPr>
      </p:pic>
      <p:sp>
        <p:nvSpPr>
          <p:cNvPr id="5" name="TextBox 4">
            <a:extLst>
              <a:ext uri="{FF2B5EF4-FFF2-40B4-BE49-F238E27FC236}">
                <a16:creationId xmlns:a16="http://schemas.microsoft.com/office/drawing/2014/main" id="{AAF26B7B-82C1-DCBE-C225-408969E53F80}"/>
              </a:ext>
            </a:extLst>
          </p:cNvPr>
          <p:cNvSpPr txBox="1"/>
          <p:nvPr/>
        </p:nvSpPr>
        <p:spPr>
          <a:xfrm>
            <a:off x="2831023" y="2992453"/>
            <a:ext cx="3957704" cy="369332"/>
          </a:xfrm>
          <a:prstGeom prst="rect">
            <a:avLst/>
          </a:prstGeom>
          <a:noFill/>
        </p:spPr>
        <p:txBody>
          <a:bodyPr wrap="square" rtlCol="0">
            <a:spAutoFit/>
          </a:bodyPr>
          <a:lstStyle/>
          <a:p>
            <a:r>
              <a:rPr lang="en-US" b="1" i="1" dirty="0">
                <a:solidFill>
                  <a:schemeClr val="bg1"/>
                </a:solidFill>
              </a:rPr>
              <a:t>Drop memory target: 9GB </a:t>
            </a:r>
            <a:r>
              <a:rPr lang="en-US" b="1" i="1" dirty="0">
                <a:solidFill>
                  <a:schemeClr val="bg1"/>
                </a:solidFill>
                <a:sym typeface="Wingdings" pitchFamily="2" charset="2"/>
              </a:rPr>
              <a:t> 7GB</a:t>
            </a:r>
            <a:r>
              <a:rPr lang="en-US" b="1" i="1" dirty="0">
                <a:solidFill>
                  <a:schemeClr val="bg1"/>
                </a:solidFill>
              </a:rPr>
              <a:t> </a:t>
            </a:r>
          </a:p>
        </p:txBody>
      </p:sp>
      <p:cxnSp>
        <p:nvCxnSpPr>
          <p:cNvPr id="7" name="Straight Arrow Connector 6">
            <a:extLst>
              <a:ext uri="{FF2B5EF4-FFF2-40B4-BE49-F238E27FC236}">
                <a16:creationId xmlns:a16="http://schemas.microsoft.com/office/drawing/2014/main" id="{00D9AF5E-17F4-750C-AD6E-1E1B8D26A625}"/>
              </a:ext>
            </a:extLst>
          </p:cNvPr>
          <p:cNvCxnSpPr>
            <a:cxnSpLocks/>
          </p:cNvCxnSpPr>
          <p:nvPr/>
        </p:nvCxnSpPr>
        <p:spPr>
          <a:xfrm flipH="1">
            <a:off x="2396836" y="3566158"/>
            <a:ext cx="2413039" cy="163415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61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5E4D-C9D5-0841-456C-FA95FEA42367}"/>
              </a:ext>
            </a:extLst>
          </p:cNvPr>
          <p:cNvSpPr>
            <a:spLocks noGrp="1"/>
          </p:cNvSpPr>
          <p:nvPr>
            <p:ph type="title"/>
          </p:nvPr>
        </p:nvSpPr>
        <p:spPr/>
        <p:txBody>
          <a:bodyPr/>
          <a:lstStyle/>
          <a:p>
            <a:r>
              <a:rPr lang="en-US" dirty="0"/>
              <a:t>A Story on Swapping</a:t>
            </a:r>
          </a:p>
        </p:txBody>
      </p:sp>
      <p:sp>
        <p:nvSpPr>
          <p:cNvPr id="6" name="Text Placeholder 2">
            <a:extLst>
              <a:ext uri="{FF2B5EF4-FFF2-40B4-BE49-F238E27FC236}">
                <a16:creationId xmlns:a16="http://schemas.microsoft.com/office/drawing/2014/main" id="{1CC75B10-0397-91B1-CCC8-53912E28809B}"/>
              </a:ext>
            </a:extLst>
          </p:cNvPr>
          <p:cNvSpPr>
            <a:spLocks noGrp="1"/>
          </p:cNvSpPr>
          <p:nvPr>
            <p:ph type="body" sz="quarter" idx="13"/>
          </p:nvPr>
        </p:nvSpPr>
        <p:spPr>
          <a:xfrm>
            <a:off x="545255" y="1174292"/>
            <a:ext cx="11313370" cy="4412892"/>
          </a:xfrm>
        </p:spPr>
        <p:txBody>
          <a:bodyPr lIns="0" tIns="0" rIns="0" bIns="0"/>
          <a:lstStyle/>
          <a:p>
            <a:r>
              <a:rPr lang="en-US" sz="2000" dirty="0"/>
              <a:t>In 2022-2023, we underwent an initiative to renovate our </a:t>
            </a:r>
            <a:r>
              <a:rPr lang="en-US" sz="2000" dirty="0" err="1"/>
              <a:t>Ceph</a:t>
            </a:r>
            <a:r>
              <a:rPr lang="en-US" sz="2000" dirty="0"/>
              <a:t> clusters running RBD workloads...</a:t>
            </a:r>
          </a:p>
        </p:txBody>
      </p:sp>
      <p:pic>
        <p:nvPicPr>
          <p:cNvPr id="3" name="Picture 2">
            <a:extLst>
              <a:ext uri="{FF2B5EF4-FFF2-40B4-BE49-F238E27FC236}">
                <a16:creationId xmlns:a16="http://schemas.microsoft.com/office/drawing/2014/main" id="{FE929144-87D2-3B0F-BFEC-88E813110C0B}"/>
              </a:ext>
            </a:extLst>
          </p:cNvPr>
          <p:cNvPicPr>
            <a:picLocks noChangeAspect="1"/>
          </p:cNvPicPr>
          <p:nvPr/>
        </p:nvPicPr>
        <p:blipFill>
          <a:blip r:embed="rId3"/>
          <a:stretch>
            <a:fillRect/>
          </a:stretch>
        </p:blipFill>
        <p:spPr>
          <a:xfrm>
            <a:off x="1006918" y="1657689"/>
            <a:ext cx="10178163" cy="3929495"/>
          </a:xfrm>
          <a:prstGeom prst="rect">
            <a:avLst/>
          </a:prstGeom>
        </p:spPr>
      </p:pic>
      <p:sp>
        <p:nvSpPr>
          <p:cNvPr id="5" name="TextBox 4">
            <a:extLst>
              <a:ext uri="{FF2B5EF4-FFF2-40B4-BE49-F238E27FC236}">
                <a16:creationId xmlns:a16="http://schemas.microsoft.com/office/drawing/2014/main" id="{AAF26B7B-82C1-DCBE-C225-408969E53F80}"/>
              </a:ext>
            </a:extLst>
          </p:cNvPr>
          <p:cNvSpPr txBox="1"/>
          <p:nvPr/>
        </p:nvSpPr>
        <p:spPr>
          <a:xfrm>
            <a:off x="2831023" y="2992453"/>
            <a:ext cx="3957704" cy="369332"/>
          </a:xfrm>
          <a:prstGeom prst="rect">
            <a:avLst/>
          </a:prstGeom>
          <a:noFill/>
        </p:spPr>
        <p:txBody>
          <a:bodyPr wrap="square" rtlCol="0">
            <a:spAutoFit/>
          </a:bodyPr>
          <a:lstStyle/>
          <a:p>
            <a:r>
              <a:rPr lang="en-US" b="1" i="1" dirty="0">
                <a:solidFill>
                  <a:schemeClr val="bg1"/>
                </a:solidFill>
              </a:rPr>
              <a:t>Drop memory target: 9GB </a:t>
            </a:r>
            <a:r>
              <a:rPr lang="en-US" b="1" i="1" dirty="0">
                <a:solidFill>
                  <a:schemeClr val="bg1"/>
                </a:solidFill>
                <a:sym typeface="Wingdings" pitchFamily="2" charset="2"/>
              </a:rPr>
              <a:t> 7GB</a:t>
            </a:r>
            <a:r>
              <a:rPr lang="en-US" b="1" i="1" dirty="0">
                <a:solidFill>
                  <a:schemeClr val="bg1"/>
                </a:solidFill>
              </a:rPr>
              <a:t> </a:t>
            </a:r>
          </a:p>
        </p:txBody>
      </p:sp>
      <p:cxnSp>
        <p:nvCxnSpPr>
          <p:cNvPr id="7" name="Straight Arrow Connector 6">
            <a:extLst>
              <a:ext uri="{FF2B5EF4-FFF2-40B4-BE49-F238E27FC236}">
                <a16:creationId xmlns:a16="http://schemas.microsoft.com/office/drawing/2014/main" id="{00D9AF5E-17F4-750C-AD6E-1E1B8D26A625}"/>
              </a:ext>
            </a:extLst>
          </p:cNvPr>
          <p:cNvCxnSpPr>
            <a:cxnSpLocks/>
          </p:cNvCxnSpPr>
          <p:nvPr/>
        </p:nvCxnSpPr>
        <p:spPr>
          <a:xfrm flipH="1">
            <a:off x="2396836" y="3566158"/>
            <a:ext cx="2413039" cy="163415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1AD6FBD-1078-88B6-51DF-F8F40B5CB38A}"/>
              </a:ext>
            </a:extLst>
          </p:cNvPr>
          <p:cNvSpPr txBox="1"/>
          <p:nvPr/>
        </p:nvSpPr>
        <p:spPr>
          <a:xfrm>
            <a:off x="7638317" y="2964615"/>
            <a:ext cx="2964873" cy="369332"/>
          </a:xfrm>
          <a:prstGeom prst="rect">
            <a:avLst/>
          </a:prstGeom>
          <a:noFill/>
        </p:spPr>
        <p:txBody>
          <a:bodyPr wrap="square" rtlCol="0">
            <a:spAutoFit/>
          </a:bodyPr>
          <a:lstStyle/>
          <a:p>
            <a:r>
              <a:rPr lang="en-US" b="1" i="1" dirty="0">
                <a:solidFill>
                  <a:schemeClr val="bg1"/>
                </a:solidFill>
              </a:rPr>
              <a:t>          ???</a:t>
            </a:r>
          </a:p>
        </p:txBody>
      </p:sp>
      <p:cxnSp>
        <p:nvCxnSpPr>
          <p:cNvPr id="10" name="Straight Arrow Connector 9">
            <a:extLst>
              <a:ext uri="{FF2B5EF4-FFF2-40B4-BE49-F238E27FC236}">
                <a16:creationId xmlns:a16="http://schemas.microsoft.com/office/drawing/2014/main" id="{A7262B49-6C88-EBF2-8740-B91E5130DFDC}"/>
              </a:ext>
            </a:extLst>
          </p:cNvPr>
          <p:cNvCxnSpPr>
            <a:cxnSpLocks/>
          </p:cNvCxnSpPr>
          <p:nvPr/>
        </p:nvCxnSpPr>
        <p:spPr>
          <a:xfrm>
            <a:off x="8603673" y="4087091"/>
            <a:ext cx="0" cy="121920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93553"/>
      </p:ext>
    </p:extLst>
  </p:cSld>
  <p:clrMapOvr>
    <a:masterClrMapping/>
  </p:clrMapOvr>
</p:sld>
</file>

<file path=ppt/theme/theme1.xml><?xml version="1.0" encoding="utf-8"?>
<a:theme xmlns:a="http://schemas.openxmlformats.org/drawingml/2006/main" name="White Master Slides">
  <a:themeElements>
    <a:clrScheme name="Custom 66">
      <a:dk1>
        <a:srgbClr val="000000"/>
      </a:dk1>
      <a:lt1>
        <a:srgbClr val="FFFFFF"/>
      </a:lt1>
      <a:dk2>
        <a:srgbClr val="4CAA50"/>
      </a:dk2>
      <a:lt2>
        <a:srgbClr val="414042"/>
      </a:lt2>
      <a:accent1>
        <a:srgbClr val="0B9DDB"/>
      </a:accent1>
      <a:accent2>
        <a:srgbClr val="00D1B3"/>
      </a:accent2>
      <a:accent3>
        <a:srgbClr val="8A5DB5"/>
      </a:accent3>
      <a:accent4>
        <a:srgbClr val="FFC91D"/>
      </a:accent4>
      <a:accent5>
        <a:srgbClr val="EA5FA7"/>
      </a:accent5>
      <a:accent6>
        <a:srgbClr val="EC4436"/>
      </a:accent6>
      <a:hlink>
        <a:srgbClr val="0B9DDB"/>
      </a:hlink>
      <a:folHlink>
        <a:srgbClr val="FEFF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70785180_BLP_16x9_ PPT_Template_White_020317_v9" id="{D5FE3869-6260-034C-876F-6081E34C2E4C}" vid="{478EEFFE-4DDF-5B49-AF95-D17164D9B1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23585</TotalTime>
  <Words>2776</Words>
  <Application>Microsoft Macintosh PowerPoint</Application>
  <PresentationFormat>Widescreen</PresentationFormat>
  <Paragraphs>391</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.AppleSystemUIFont</vt:lpstr>
      <vt:lpstr>Arial</vt:lpstr>
      <vt:lpstr>Calibri</vt:lpstr>
      <vt:lpstr>Consolas</vt:lpstr>
      <vt:lpstr>Menlo</vt:lpstr>
      <vt:lpstr>Wingdings</vt:lpstr>
      <vt:lpstr>White Master Slides</vt:lpstr>
      <vt:lpstr>Designing and Tuning for All-Flash Ceph RBD Storage</vt:lpstr>
      <vt:lpstr>Designing for Scale</vt:lpstr>
      <vt:lpstr>Designing for Scale</vt:lpstr>
      <vt:lpstr>Designing for Scale: Pure L3 fabrics</vt:lpstr>
      <vt:lpstr>Designing for Scale: Pure L3 fabrics</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A Story on Swapping</vt:lpstr>
      <vt:lpstr>Hey, we saw this, too!</vt:lpstr>
      <vt:lpstr>Hey, we saw this, too!</vt:lpstr>
      <vt:lpstr>Hey, we saw this, too!</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Here Today, Gone Tomorrow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Stachecki, Tyler</cp:lastModifiedBy>
  <cp:revision>439</cp:revision>
  <cp:lastPrinted>2021-06-07T20:13:06Z</cp:lastPrinted>
  <dcterms:created xsi:type="dcterms:W3CDTF">2018-03-22T20:24:50Z</dcterms:created>
  <dcterms:modified xsi:type="dcterms:W3CDTF">2024-04-30T13:50:10Z</dcterms:modified>
</cp:coreProperties>
</file>